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네모고딕" panose="020B0500000000000000" pitchFamily="34" charset="-127"/>
      <p:regular r:id="rId10"/>
    </p:embeddedFont>
    <p:embeddedFont>
      <p:font typeface="네모고딕 Medium" panose="020B0500000000000000" pitchFamily="34" charset="-127"/>
      <p:regular r:id="rId11"/>
    </p:embeddedFont>
    <p:embeddedFont>
      <p:font typeface="윤고딕" panose="020B0503000000000000" pitchFamily="34" charset="-127"/>
      <p:regular r:id="rId12"/>
    </p:embeddedFont>
    <p:embeddedFont>
      <p:font typeface="윤고딕 Bold" panose="020B0803000000000000" pitchFamily="34" charset="-127"/>
      <p:regular r:id="rId13"/>
    </p:embeddedFont>
    <p:embeddedFont>
      <p:font typeface="Source Han Sans KR" panose="020B0400000000000000" pitchFamily="34" charset="-128"/>
      <p:regular r:id="rId14"/>
    </p:embeddedFont>
    <p:embeddedFont>
      <p:font typeface="Source Han Sans KR Bold" panose="020B0800000000000000" pitchFamily="34" charset="-128"/>
      <p:regular r:id="rId15"/>
      <p:bold r:id="rId16"/>
    </p:embeddedFont>
    <p:embeddedFont>
      <p:font typeface="Open Sans Bold Italics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 autoAdjust="0"/>
    <p:restoredTop sz="94607" autoAdjust="0"/>
  </p:normalViewPr>
  <p:slideViewPr>
    <p:cSldViewPr>
      <p:cViewPr varScale="1">
        <p:scale>
          <a:sx n="99" d="100"/>
          <a:sy n="99" d="100"/>
        </p:scale>
        <p:origin x="11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15.jpe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6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546" y="1314819"/>
            <a:ext cx="4159328" cy="1077630"/>
            <a:chOff x="0" y="0"/>
            <a:chExt cx="1095461" cy="283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461" cy="283820"/>
            </a:xfrm>
            <a:custGeom>
              <a:avLst/>
              <a:gdLst/>
              <a:ahLst/>
              <a:cxnLst/>
              <a:rect l="l" t="t" r="r" b="b"/>
              <a:pathLst>
                <a:path w="1095461" h="283820">
                  <a:moveTo>
                    <a:pt x="141910" y="0"/>
                  </a:moveTo>
                  <a:lnTo>
                    <a:pt x="953551" y="0"/>
                  </a:lnTo>
                  <a:cubicBezTo>
                    <a:pt x="1031926" y="0"/>
                    <a:pt x="1095461" y="63535"/>
                    <a:pt x="1095461" y="141910"/>
                  </a:cubicBezTo>
                  <a:lnTo>
                    <a:pt x="1095461" y="141910"/>
                  </a:lnTo>
                  <a:cubicBezTo>
                    <a:pt x="1095461" y="179547"/>
                    <a:pt x="1080510" y="215642"/>
                    <a:pt x="1053896" y="242256"/>
                  </a:cubicBezTo>
                  <a:cubicBezTo>
                    <a:pt x="1027283" y="268869"/>
                    <a:pt x="991188" y="283820"/>
                    <a:pt x="953551" y="283820"/>
                  </a:cubicBezTo>
                  <a:lnTo>
                    <a:pt x="141910" y="283820"/>
                  </a:lnTo>
                  <a:cubicBezTo>
                    <a:pt x="63535" y="283820"/>
                    <a:pt x="0" y="220285"/>
                    <a:pt x="0" y="141910"/>
                  </a:cubicBezTo>
                  <a:lnTo>
                    <a:pt x="0" y="141910"/>
                  </a:lnTo>
                  <a:cubicBezTo>
                    <a:pt x="0" y="63535"/>
                    <a:pt x="63535" y="0"/>
                    <a:pt x="141910" y="0"/>
                  </a:cubicBez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95461" cy="350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90616" y="4708565"/>
            <a:ext cx="3032831" cy="4264086"/>
          </a:xfrm>
          <a:custGeom>
            <a:avLst/>
            <a:gdLst/>
            <a:ahLst/>
            <a:cxnLst/>
            <a:rect l="l" t="t" r="r" b="b"/>
            <a:pathLst>
              <a:path w="3032831" h="4264086">
                <a:moveTo>
                  <a:pt x="0" y="0"/>
                </a:moveTo>
                <a:lnTo>
                  <a:pt x="3032831" y="0"/>
                </a:lnTo>
                <a:lnTo>
                  <a:pt x="3032831" y="4264086"/>
                </a:lnTo>
                <a:lnTo>
                  <a:pt x="0" y="4264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890696" y="4569053"/>
            <a:ext cx="3561410" cy="4403598"/>
          </a:xfrm>
          <a:custGeom>
            <a:avLst/>
            <a:gdLst/>
            <a:ahLst/>
            <a:cxnLst/>
            <a:rect l="l" t="t" r="r" b="b"/>
            <a:pathLst>
              <a:path w="3561410" h="4403598">
                <a:moveTo>
                  <a:pt x="0" y="0"/>
                </a:moveTo>
                <a:lnTo>
                  <a:pt x="3561411" y="0"/>
                </a:lnTo>
                <a:lnTo>
                  <a:pt x="3561411" y="4403598"/>
                </a:lnTo>
                <a:lnTo>
                  <a:pt x="0" y="4403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394546" y="8549740"/>
            <a:ext cx="5520333" cy="42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399" b="1" spc="81">
                <a:solidFill>
                  <a:srgbClr val="32323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하나금융티아이 채용연계형 교육생 백지환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4546" y="2836515"/>
            <a:ext cx="4930054" cy="3371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1" dirty="0">
                <a:solidFill>
                  <a:srgbClr val="008485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HANA</a:t>
            </a:r>
          </a:p>
          <a:p>
            <a:pPr marL="0" lvl="0" indent="0" algn="l">
              <a:lnSpc>
                <a:spcPts val="13200"/>
              </a:lnSpc>
              <a:spcBef>
                <a:spcPct val="0"/>
              </a:spcBef>
            </a:pPr>
            <a:r>
              <a:rPr lang="en-US" sz="11000" b="1" dirty="0">
                <a:solidFill>
                  <a:srgbClr val="008485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BIRDIE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4546" y="6457979"/>
            <a:ext cx="6611094" cy="146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spc="-3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현금흐름 예측 및 재무분석을 통한</a:t>
            </a:r>
          </a:p>
          <a:p>
            <a:pPr algn="l">
              <a:lnSpc>
                <a:spcPts val="3900"/>
              </a:lnSpc>
            </a:pPr>
            <a:r>
              <a:rPr lang="en-US" sz="2600" spc="-3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골프장 경영 안정성 향상 및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2600" spc="-3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골프장 운영자와 회원 대상 금융 상품 연계 플랫폼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5272" y="1638300"/>
            <a:ext cx="3717875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골프장•하나은행</a:t>
            </a:r>
            <a:r>
              <a:rPr lang="en-US" sz="2100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연계</a:t>
            </a:r>
            <a:r>
              <a:rPr lang="en-US" sz="2100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플랫폼</a:t>
            </a:r>
            <a:endParaRPr lang="en-US" sz="2100" dirty="0">
              <a:solidFill>
                <a:srgbClr val="FFFFFF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DEDED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endParaRPr lang="en-US" sz="1400">
              <a:solidFill>
                <a:srgbClr val="E8E8E8"/>
              </a:solidFill>
              <a:latin typeface="네모고딕"/>
              <a:ea typeface="네모고딕"/>
              <a:cs typeface="네모고딕"/>
              <a:sym typeface="네모고딕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66780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41044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66780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DEDED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47012" y="9921710"/>
            <a:ext cx="213144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endParaRPr lang="en-US" sz="1400">
              <a:solidFill>
                <a:srgbClr val="E8E8E8"/>
              </a:solidFill>
              <a:latin typeface="네모고딕"/>
              <a:ea typeface="네모고딕"/>
              <a:cs typeface="네모고딕"/>
              <a:sym typeface="네모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94220" y="351253"/>
            <a:ext cx="499110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배경 (1)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287" y="494845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16019" y="2299679"/>
            <a:ext cx="17055963" cy="6893369"/>
            <a:chOff x="0" y="0"/>
            <a:chExt cx="4492105" cy="18155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92105" cy="1815537"/>
            </a:xfrm>
            <a:custGeom>
              <a:avLst/>
              <a:gdLst/>
              <a:ahLst/>
              <a:cxnLst/>
              <a:rect l="l" t="t" r="r" b="b"/>
              <a:pathLst>
                <a:path w="4492105" h="1815537">
                  <a:moveTo>
                    <a:pt x="9078" y="0"/>
                  </a:moveTo>
                  <a:lnTo>
                    <a:pt x="4483027" y="0"/>
                  </a:lnTo>
                  <a:cubicBezTo>
                    <a:pt x="4485435" y="0"/>
                    <a:pt x="4487744" y="956"/>
                    <a:pt x="4489446" y="2659"/>
                  </a:cubicBezTo>
                  <a:cubicBezTo>
                    <a:pt x="4491149" y="4361"/>
                    <a:pt x="4492105" y="6671"/>
                    <a:pt x="4492105" y="9078"/>
                  </a:cubicBezTo>
                  <a:lnTo>
                    <a:pt x="4492105" y="1806459"/>
                  </a:lnTo>
                  <a:cubicBezTo>
                    <a:pt x="4492105" y="1808867"/>
                    <a:pt x="4491149" y="1811176"/>
                    <a:pt x="4489446" y="1812878"/>
                  </a:cubicBezTo>
                  <a:cubicBezTo>
                    <a:pt x="4487744" y="1814581"/>
                    <a:pt x="4485435" y="1815537"/>
                    <a:pt x="4483027" y="1815537"/>
                  </a:cubicBezTo>
                  <a:lnTo>
                    <a:pt x="9078" y="1815537"/>
                  </a:lnTo>
                  <a:cubicBezTo>
                    <a:pt x="6671" y="1815537"/>
                    <a:pt x="4361" y="1814581"/>
                    <a:pt x="2659" y="1812878"/>
                  </a:cubicBezTo>
                  <a:cubicBezTo>
                    <a:pt x="956" y="1811176"/>
                    <a:pt x="0" y="1808867"/>
                    <a:pt x="0" y="1806459"/>
                  </a:cubicBezTo>
                  <a:lnTo>
                    <a:pt x="0" y="9078"/>
                  </a:lnTo>
                  <a:cubicBezTo>
                    <a:pt x="0" y="6671"/>
                    <a:pt x="956" y="4361"/>
                    <a:pt x="2659" y="2659"/>
                  </a:cubicBezTo>
                  <a:cubicBezTo>
                    <a:pt x="4361" y="956"/>
                    <a:pt x="6671" y="0"/>
                    <a:pt x="90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848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4492105" cy="1882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727185" y="5511950"/>
            <a:ext cx="3616761" cy="2610393"/>
          </a:xfrm>
          <a:custGeom>
            <a:avLst/>
            <a:gdLst/>
            <a:ahLst/>
            <a:cxnLst/>
            <a:rect l="l" t="t" r="r" b="b"/>
            <a:pathLst>
              <a:path w="3616761" h="2610393">
                <a:moveTo>
                  <a:pt x="0" y="0"/>
                </a:moveTo>
                <a:lnTo>
                  <a:pt x="3616761" y="0"/>
                </a:lnTo>
                <a:lnTo>
                  <a:pt x="3616761" y="2610393"/>
                </a:lnTo>
                <a:lnTo>
                  <a:pt x="0" y="2610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1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2584885" y="3952467"/>
            <a:ext cx="3616761" cy="1671322"/>
          </a:xfrm>
          <a:custGeom>
            <a:avLst/>
            <a:gdLst/>
            <a:ahLst/>
            <a:cxnLst/>
            <a:rect l="l" t="t" r="r" b="b"/>
            <a:pathLst>
              <a:path w="3616761" h="1671322">
                <a:moveTo>
                  <a:pt x="0" y="0"/>
                </a:moveTo>
                <a:lnTo>
                  <a:pt x="3616761" y="0"/>
                </a:lnTo>
                <a:lnTo>
                  <a:pt x="3616761" y="1671322"/>
                </a:lnTo>
                <a:lnTo>
                  <a:pt x="0" y="1671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97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2611867" y="2643077"/>
            <a:ext cx="4009107" cy="760385"/>
            <a:chOff x="0" y="0"/>
            <a:chExt cx="5345476" cy="101384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5345476" cy="1013847"/>
              <a:chOff x="0" y="0"/>
              <a:chExt cx="1055896" cy="20026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55896" cy="200266"/>
              </a:xfrm>
              <a:custGeom>
                <a:avLst/>
                <a:gdLst/>
                <a:ahLst/>
                <a:cxnLst/>
                <a:rect l="l" t="t" r="r" b="b"/>
                <a:pathLst>
                  <a:path w="1055896" h="200266">
                    <a:moveTo>
                      <a:pt x="38622" y="0"/>
                    </a:moveTo>
                    <a:lnTo>
                      <a:pt x="1017275" y="0"/>
                    </a:lnTo>
                    <a:cubicBezTo>
                      <a:pt x="1038605" y="0"/>
                      <a:pt x="1055896" y="17292"/>
                      <a:pt x="1055896" y="38622"/>
                    </a:cubicBezTo>
                    <a:lnTo>
                      <a:pt x="1055896" y="161644"/>
                    </a:lnTo>
                    <a:cubicBezTo>
                      <a:pt x="1055896" y="171888"/>
                      <a:pt x="1051827" y="181711"/>
                      <a:pt x="1044584" y="188954"/>
                    </a:cubicBezTo>
                    <a:cubicBezTo>
                      <a:pt x="1037341" y="196197"/>
                      <a:pt x="1027518" y="200266"/>
                      <a:pt x="1017275" y="200266"/>
                    </a:cubicBezTo>
                    <a:lnTo>
                      <a:pt x="38622" y="200266"/>
                    </a:lnTo>
                    <a:cubicBezTo>
                      <a:pt x="28379" y="200266"/>
                      <a:pt x="18555" y="196197"/>
                      <a:pt x="11312" y="188954"/>
                    </a:cubicBezTo>
                    <a:cubicBezTo>
                      <a:pt x="4069" y="181711"/>
                      <a:pt x="0" y="171888"/>
                      <a:pt x="0" y="161644"/>
                    </a:cubicBezTo>
                    <a:lnTo>
                      <a:pt x="0" y="38622"/>
                    </a:lnTo>
                    <a:cubicBezTo>
                      <a:pt x="0" y="28379"/>
                      <a:pt x="4069" y="18555"/>
                      <a:pt x="11312" y="11312"/>
                    </a:cubicBezTo>
                    <a:cubicBezTo>
                      <a:pt x="18555" y="4069"/>
                      <a:pt x="28379" y="0"/>
                      <a:pt x="38622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1055896" cy="2669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47770" y="159790"/>
              <a:ext cx="4249936" cy="599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골프 관심도 지속적 증가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9163050" y="3631924"/>
            <a:ext cx="0" cy="4733168"/>
          </a:xfrm>
          <a:prstGeom prst="line">
            <a:avLst/>
          </a:prstGeom>
          <a:ln w="38100" cap="flat">
            <a:solidFill>
              <a:srgbClr val="CFCF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1351066" y="5532428"/>
            <a:ext cx="5451473" cy="3065732"/>
          </a:xfrm>
          <a:custGeom>
            <a:avLst/>
            <a:gdLst/>
            <a:ahLst/>
            <a:cxnLst/>
            <a:rect l="l" t="t" r="r" b="b"/>
            <a:pathLst>
              <a:path w="5451473" h="3065732">
                <a:moveTo>
                  <a:pt x="0" y="0"/>
                </a:moveTo>
                <a:lnTo>
                  <a:pt x="5451473" y="0"/>
                </a:lnTo>
                <a:lnTo>
                  <a:pt x="5451473" y="3065732"/>
                </a:lnTo>
                <a:lnTo>
                  <a:pt x="0" y="3065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82" r="-1930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1789504" y="2643077"/>
            <a:ext cx="4009107" cy="760385"/>
            <a:chOff x="0" y="0"/>
            <a:chExt cx="5345476" cy="101384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5345476" cy="1013847"/>
              <a:chOff x="0" y="0"/>
              <a:chExt cx="1055896" cy="20026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55896" cy="200266"/>
              </a:xfrm>
              <a:custGeom>
                <a:avLst/>
                <a:gdLst/>
                <a:ahLst/>
                <a:cxnLst/>
                <a:rect l="l" t="t" r="r" b="b"/>
                <a:pathLst>
                  <a:path w="1055896" h="200266">
                    <a:moveTo>
                      <a:pt x="38622" y="0"/>
                    </a:moveTo>
                    <a:lnTo>
                      <a:pt x="1017275" y="0"/>
                    </a:lnTo>
                    <a:cubicBezTo>
                      <a:pt x="1038605" y="0"/>
                      <a:pt x="1055896" y="17292"/>
                      <a:pt x="1055896" y="38622"/>
                    </a:cubicBezTo>
                    <a:lnTo>
                      <a:pt x="1055896" y="161644"/>
                    </a:lnTo>
                    <a:cubicBezTo>
                      <a:pt x="1055896" y="171888"/>
                      <a:pt x="1051827" y="181711"/>
                      <a:pt x="1044584" y="188954"/>
                    </a:cubicBezTo>
                    <a:cubicBezTo>
                      <a:pt x="1037341" y="196197"/>
                      <a:pt x="1027518" y="200266"/>
                      <a:pt x="1017275" y="200266"/>
                    </a:cubicBezTo>
                    <a:lnTo>
                      <a:pt x="38622" y="200266"/>
                    </a:lnTo>
                    <a:cubicBezTo>
                      <a:pt x="28379" y="200266"/>
                      <a:pt x="18555" y="196197"/>
                      <a:pt x="11312" y="188954"/>
                    </a:cubicBezTo>
                    <a:cubicBezTo>
                      <a:pt x="4069" y="181711"/>
                      <a:pt x="0" y="171888"/>
                      <a:pt x="0" y="161644"/>
                    </a:cubicBezTo>
                    <a:lnTo>
                      <a:pt x="0" y="38622"/>
                    </a:lnTo>
                    <a:cubicBezTo>
                      <a:pt x="0" y="28379"/>
                      <a:pt x="4069" y="18555"/>
                      <a:pt x="11312" y="11312"/>
                    </a:cubicBezTo>
                    <a:cubicBezTo>
                      <a:pt x="18555" y="4069"/>
                      <a:pt x="28379" y="0"/>
                      <a:pt x="38622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66675"/>
                <a:ext cx="1055896" cy="2669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96437" y="159790"/>
              <a:ext cx="3352602" cy="599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회원제 골프장 감소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620973" y="6680334"/>
            <a:ext cx="2325886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b="1" dirty="0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sz="2499" b="1" dirty="0" err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</a:t>
            </a:r>
            <a:r>
              <a:rPr lang="en-US" sz="2499" b="1" dirty="0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</a:t>
            </a:r>
            <a:r>
              <a:rPr lang="en-US" sz="2499" b="1" dirty="0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투자목적</a:t>
            </a:r>
            <a:endParaRPr lang="en-US" sz="2499" b="1" dirty="0">
              <a:solidFill>
                <a:srgbClr val="FF0D1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구매</a:t>
            </a:r>
            <a:r>
              <a:rPr lang="en-US" sz="2499" b="1" dirty="0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증가</a:t>
            </a:r>
            <a:r>
              <a:rPr lang="en-US" sz="2499" b="1" dirty="0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</a:t>
            </a:r>
          </a:p>
        </p:txBody>
      </p:sp>
      <p:sp>
        <p:nvSpPr>
          <p:cNvPr id="33" name="Freeform 33"/>
          <p:cNvSpPr/>
          <p:nvPr/>
        </p:nvSpPr>
        <p:spPr>
          <a:xfrm>
            <a:off x="11626248" y="3694372"/>
            <a:ext cx="3229395" cy="875974"/>
          </a:xfrm>
          <a:custGeom>
            <a:avLst/>
            <a:gdLst/>
            <a:ahLst/>
            <a:cxnLst/>
            <a:rect l="l" t="t" r="r" b="b"/>
            <a:pathLst>
              <a:path w="3229395" h="875974">
                <a:moveTo>
                  <a:pt x="0" y="0"/>
                </a:moveTo>
                <a:lnTo>
                  <a:pt x="3229395" y="0"/>
                </a:lnTo>
                <a:lnTo>
                  <a:pt x="3229395" y="875974"/>
                </a:lnTo>
                <a:lnTo>
                  <a:pt x="0" y="875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11689469" y="4894892"/>
            <a:ext cx="3603658" cy="546174"/>
          </a:xfrm>
          <a:custGeom>
            <a:avLst/>
            <a:gdLst/>
            <a:ahLst/>
            <a:cxnLst/>
            <a:rect l="l" t="t" r="r" b="b"/>
            <a:pathLst>
              <a:path w="3603658" h="546174">
                <a:moveTo>
                  <a:pt x="0" y="0"/>
                </a:moveTo>
                <a:lnTo>
                  <a:pt x="3603658" y="0"/>
                </a:lnTo>
                <a:lnTo>
                  <a:pt x="3603658" y="546175"/>
                </a:lnTo>
                <a:lnTo>
                  <a:pt x="0" y="546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83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14404648" y="4132359"/>
            <a:ext cx="2884728" cy="762533"/>
          </a:xfrm>
          <a:custGeom>
            <a:avLst/>
            <a:gdLst/>
            <a:ahLst/>
            <a:cxnLst/>
            <a:rect l="l" t="t" r="r" b="b"/>
            <a:pathLst>
              <a:path w="2884728" h="762533">
                <a:moveTo>
                  <a:pt x="0" y="0"/>
                </a:moveTo>
                <a:lnTo>
                  <a:pt x="2884728" y="0"/>
                </a:lnTo>
                <a:lnTo>
                  <a:pt x="2884728" y="762533"/>
                </a:lnTo>
                <a:lnTo>
                  <a:pt x="0" y="7625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05" t="-102839" r="-938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 rot="-5400000">
            <a:off x="7018626" y="4484425"/>
            <a:ext cx="2299310" cy="732237"/>
            <a:chOff x="0" y="0"/>
            <a:chExt cx="1776624" cy="565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776624" cy="565783"/>
            </a:xfrm>
            <a:custGeom>
              <a:avLst/>
              <a:gdLst/>
              <a:ahLst/>
              <a:cxnLst/>
              <a:rect l="l" t="t" r="r" b="b"/>
              <a:pathLst>
                <a:path w="1776624" h="565783">
                  <a:moveTo>
                    <a:pt x="1776624" y="282891"/>
                  </a:moveTo>
                  <a:lnTo>
                    <a:pt x="1370224" y="0"/>
                  </a:lnTo>
                  <a:lnTo>
                    <a:pt x="1370224" y="203200"/>
                  </a:lnTo>
                  <a:lnTo>
                    <a:pt x="0" y="203200"/>
                  </a:lnTo>
                  <a:lnTo>
                    <a:pt x="0" y="362583"/>
                  </a:lnTo>
                  <a:lnTo>
                    <a:pt x="1370224" y="362583"/>
                  </a:lnTo>
                  <a:lnTo>
                    <a:pt x="1370224" y="565783"/>
                  </a:lnTo>
                  <a:lnTo>
                    <a:pt x="1776624" y="282891"/>
                  </a:lnTo>
                  <a:close/>
                </a:path>
              </a:pathLst>
            </a:custGeom>
            <a:gradFill rotWithShape="1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36525"/>
              <a:ext cx="1675024" cy="22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8997092" y="6783735"/>
            <a:ext cx="2299310" cy="732237"/>
            <a:chOff x="0" y="0"/>
            <a:chExt cx="1776624" cy="565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76624" cy="565783"/>
            </a:xfrm>
            <a:custGeom>
              <a:avLst/>
              <a:gdLst/>
              <a:ahLst/>
              <a:cxnLst/>
              <a:rect l="l" t="t" r="r" b="b"/>
              <a:pathLst>
                <a:path w="1776624" h="565783">
                  <a:moveTo>
                    <a:pt x="1776624" y="282891"/>
                  </a:moveTo>
                  <a:lnTo>
                    <a:pt x="1370224" y="0"/>
                  </a:lnTo>
                  <a:lnTo>
                    <a:pt x="1370224" y="203200"/>
                  </a:lnTo>
                  <a:lnTo>
                    <a:pt x="0" y="203200"/>
                  </a:lnTo>
                  <a:lnTo>
                    <a:pt x="0" y="362583"/>
                  </a:lnTo>
                  <a:lnTo>
                    <a:pt x="1370224" y="362583"/>
                  </a:lnTo>
                  <a:lnTo>
                    <a:pt x="1370224" y="565783"/>
                  </a:lnTo>
                  <a:lnTo>
                    <a:pt x="1776624" y="282891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36525"/>
              <a:ext cx="1675024" cy="226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4713804" y="8130777"/>
            <a:ext cx="1611660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출처: YTN, 매일경제 뉴스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96115" y="4313968"/>
            <a:ext cx="1652885" cy="97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b="1" dirty="0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sz="2499" b="1" dirty="0" err="1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지속적인</a:t>
            </a:r>
            <a:endParaRPr lang="en-US" sz="2499" b="1" dirty="0">
              <a:solidFill>
                <a:srgbClr val="0D7C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2499" b="1" dirty="0" err="1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예탁금</a:t>
            </a:r>
            <a:r>
              <a:rPr lang="en-US" sz="2499" b="1" dirty="0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이슈</a:t>
            </a:r>
            <a:r>
              <a:rPr lang="en-US" sz="2499" b="1" dirty="0">
                <a:solidFill>
                  <a:srgbClr val="0D7C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384454" y="8541010"/>
            <a:ext cx="925116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출처: 골프저널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64432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38697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64432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09600" y="2298505"/>
            <a:ext cx="17055963" cy="6893369"/>
            <a:chOff x="0" y="0"/>
            <a:chExt cx="4492105" cy="18155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92105" cy="1815537"/>
            </a:xfrm>
            <a:custGeom>
              <a:avLst/>
              <a:gdLst/>
              <a:ahLst/>
              <a:cxnLst/>
              <a:rect l="l" t="t" r="r" b="b"/>
              <a:pathLst>
                <a:path w="4492105" h="1815537">
                  <a:moveTo>
                    <a:pt x="9078" y="0"/>
                  </a:moveTo>
                  <a:lnTo>
                    <a:pt x="4483027" y="0"/>
                  </a:lnTo>
                  <a:cubicBezTo>
                    <a:pt x="4485435" y="0"/>
                    <a:pt x="4487744" y="956"/>
                    <a:pt x="4489446" y="2659"/>
                  </a:cubicBezTo>
                  <a:cubicBezTo>
                    <a:pt x="4491149" y="4361"/>
                    <a:pt x="4492105" y="6671"/>
                    <a:pt x="4492105" y="9078"/>
                  </a:cubicBezTo>
                  <a:lnTo>
                    <a:pt x="4492105" y="1806459"/>
                  </a:lnTo>
                  <a:cubicBezTo>
                    <a:pt x="4492105" y="1808867"/>
                    <a:pt x="4491149" y="1811176"/>
                    <a:pt x="4489446" y="1812878"/>
                  </a:cubicBezTo>
                  <a:cubicBezTo>
                    <a:pt x="4487744" y="1814581"/>
                    <a:pt x="4485435" y="1815537"/>
                    <a:pt x="4483027" y="1815537"/>
                  </a:cubicBezTo>
                  <a:lnTo>
                    <a:pt x="9078" y="1815537"/>
                  </a:lnTo>
                  <a:cubicBezTo>
                    <a:pt x="6671" y="1815537"/>
                    <a:pt x="4361" y="1814581"/>
                    <a:pt x="2659" y="1812878"/>
                  </a:cubicBezTo>
                  <a:cubicBezTo>
                    <a:pt x="956" y="1811176"/>
                    <a:pt x="0" y="1808867"/>
                    <a:pt x="0" y="1806459"/>
                  </a:cubicBezTo>
                  <a:lnTo>
                    <a:pt x="0" y="9078"/>
                  </a:lnTo>
                  <a:cubicBezTo>
                    <a:pt x="0" y="6671"/>
                    <a:pt x="956" y="4361"/>
                    <a:pt x="2659" y="2659"/>
                  </a:cubicBezTo>
                  <a:cubicBezTo>
                    <a:pt x="4361" y="956"/>
                    <a:pt x="6671" y="0"/>
                    <a:pt x="90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8485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492105" cy="1882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4053822"/>
            <a:ext cx="4119902" cy="2632591"/>
            <a:chOff x="0" y="0"/>
            <a:chExt cx="5493203" cy="35101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93203" cy="3510121"/>
            </a:xfrm>
            <a:custGeom>
              <a:avLst/>
              <a:gdLst/>
              <a:ahLst/>
              <a:cxnLst/>
              <a:rect l="l" t="t" r="r" b="b"/>
              <a:pathLst>
                <a:path w="5493203" h="3510121">
                  <a:moveTo>
                    <a:pt x="0" y="0"/>
                  </a:moveTo>
                  <a:lnTo>
                    <a:pt x="5493203" y="0"/>
                  </a:lnTo>
                  <a:lnTo>
                    <a:pt x="5493203" y="3510121"/>
                  </a:lnTo>
                  <a:lnTo>
                    <a:pt x="0" y="3510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774" b="-177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2944302" y="1248288"/>
              <a:ext cx="1417453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2987247" y="2843611"/>
              <a:ext cx="1920851" cy="0"/>
            </a:xfrm>
            <a:prstGeom prst="line">
              <a:avLst/>
            </a:prstGeom>
            <a:ln w="635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51201" y="6945783"/>
            <a:ext cx="2221241" cy="1075431"/>
            <a:chOff x="6350" y="100151"/>
            <a:chExt cx="2961655" cy="1433908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1118998" y="942754"/>
              <a:ext cx="736358" cy="446252"/>
              <a:chOff x="0" y="0"/>
              <a:chExt cx="1061710" cy="64342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61710" cy="643423"/>
              </a:xfrm>
              <a:custGeom>
                <a:avLst/>
                <a:gdLst/>
                <a:ahLst/>
                <a:cxnLst/>
                <a:rect l="l" t="t" r="r" b="b"/>
                <a:pathLst>
                  <a:path w="1061710" h="643423">
                    <a:moveTo>
                      <a:pt x="1061710" y="321712"/>
                    </a:moveTo>
                    <a:lnTo>
                      <a:pt x="655310" y="0"/>
                    </a:lnTo>
                    <a:lnTo>
                      <a:pt x="655310" y="203200"/>
                    </a:lnTo>
                    <a:lnTo>
                      <a:pt x="0" y="203200"/>
                    </a:lnTo>
                    <a:lnTo>
                      <a:pt x="0" y="440223"/>
                    </a:lnTo>
                    <a:lnTo>
                      <a:pt x="655310" y="440223"/>
                    </a:lnTo>
                    <a:lnTo>
                      <a:pt x="655310" y="643423"/>
                    </a:lnTo>
                    <a:lnTo>
                      <a:pt x="1061710" y="32171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36525"/>
                <a:ext cx="960110" cy="303698"/>
              </a:xfrm>
              <a:prstGeom prst="rect">
                <a:avLst/>
              </a:prstGeom>
            </p:spPr>
            <p:txBody>
              <a:bodyPr lIns="39878" tIns="39878" rIns="39878" bIns="39878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 flipV="1">
              <a:off x="2936684" y="100151"/>
              <a:ext cx="0" cy="731875"/>
            </a:xfrm>
            <a:prstGeom prst="line">
              <a:avLst/>
            </a:prstGeom>
            <a:ln w="1270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AutoShape 23"/>
            <p:cNvSpPr/>
            <p:nvPr/>
          </p:nvSpPr>
          <p:spPr>
            <a:xfrm flipV="1">
              <a:off x="12541" y="100151"/>
              <a:ext cx="0" cy="731875"/>
            </a:xfrm>
            <a:prstGeom prst="line">
              <a:avLst/>
            </a:prstGeom>
            <a:ln w="1270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AutoShape 24"/>
            <p:cNvSpPr/>
            <p:nvPr/>
          </p:nvSpPr>
          <p:spPr>
            <a:xfrm>
              <a:off x="6350" y="752838"/>
              <a:ext cx="2961655" cy="0"/>
            </a:xfrm>
            <a:prstGeom prst="line">
              <a:avLst/>
            </a:prstGeom>
            <a:ln w="1270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250094" y="5274021"/>
            <a:ext cx="718115" cy="680713"/>
          </a:xfrm>
          <a:custGeom>
            <a:avLst/>
            <a:gdLst/>
            <a:ahLst/>
            <a:cxnLst/>
            <a:rect l="l" t="t" r="r" b="b"/>
            <a:pathLst>
              <a:path w="718115" h="680713">
                <a:moveTo>
                  <a:pt x="0" y="0"/>
                </a:moveTo>
                <a:lnTo>
                  <a:pt x="718114" y="0"/>
                </a:lnTo>
                <a:lnTo>
                  <a:pt x="718114" y="680712"/>
                </a:lnTo>
                <a:lnTo>
                  <a:pt x="0" y="680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3314056" y="3696423"/>
            <a:ext cx="565187" cy="538694"/>
          </a:xfrm>
          <a:custGeom>
            <a:avLst/>
            <a:gdLst/>
            <a:ahLst/>
            <a:cxnLst/>
            <a:rect l="l" t="t" r="r" b="b"/>
            <a:pathLst>
              <a:path w="565187" h="538694">
                <a:moveTo>
                  <a:pt x="0" y="0"/>
                </a:moveTo>
                <a:lnTo>
                  <a:pt x="565187" y="0"/>
                </a:lnTo>
                <a:lnTo>
                  <a:pt x="565187" y="538695"/>
                </a:lnTo>
                <a:lnTo>
                  <a:pt x="0" y="53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30" t="-15866" r="-15025" b="-2373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9911456" y="6213201"/>
            <a:ext cx="1338638" cy="1338638"/>
          </a:xfrm>
          <a:custGeom>
            <a:avLst/>
            <a:gdLst/>
            <a:ahLst/>
            <a:cxnLst/>
            <a:rect l="l" t="t" r="r" b="b"/>
            <a:pathLst>
              <a:path w="1338638" h="1338638">
                <a:moveTo>
                  <a:pt x="0" y="0"/>
                </a:moveTo>
                <a:lnTo>
                  <a:pt x="1338638" y="0"/>
                </a:lnTo>
                <a:lnTo>
                  <a:pt x="1338638" y="1338638"/>
                </a:lnTo>
                <a:lnTo>
                  <a:pt x="0" y="1338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5198248" y="5244013"/>
            <a:ext cx="740729" cy="740729"/>
          </a:xfrm>
          <a:custGeom>
            <a:avLst/>
            <a:gdLst/>
            <a:ahLst/>
            <a:cxnLst/>
            <a:rect l="l" t="t" r="r" b="b"/>
            <a:pathLst>
              <a:path w="740729" h="740729">
                <a:moveTo>
                  <a:pt x="0" y="0"/>
                </a:moveTo>
                <a:lnTo>
                  <a:pt x="740729" y="0"/>
                </a:lnTo>
                <a:lnTo>
                  <a:pt x="740729" y="740728"/>
                </a:lnTo>
                <a:lnTo>
                  <a:pt x="0" y="740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15938977" y="6247108"/>
            <a:ext cx="1223810" cy="1223810"/>
          </a:xfrm>
          <a:custGeom>
            <a:avLst/>
            <a:gdLst/>
            <a:ahLst/>
            <a:cxnLst/>
            <a:rect l="l" t="t" r="r" b="b"/>
            <a:pathLst>
              <a:path w="1223810" h="1223810">
                <a:moveTo>
                  <a:pt x="0" y="0"/>
                </a:moveTo>
                <a:lnTo>
                  <a:pt x="1223810" y="0"/>
                </a:lnTo>
                <a:lnTo>
                  <a:pt x="1223810" y="1223809"/>
                </a:lnTo>
                <a:lnTo>
                  <a:pt x="0" y="122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12905898" y="4285891"/>
            <a:ext cx="1381503" cy="1378805"/>
          </a:xfrm>
          <a:custGeom>
            <a:avLst/>
            <a:gdLst/>
            <a:ahLst/>
            <a:cxnLst/>
            <a:rect l="l" t="t" r="r" b="b"/>
            <a:pathLst>
              <a:path w="1381503" h="1378805">
                <a:moveTo>
                  <a:pt x="0" y="0"/>
                </a:moveTo>
                <a:lnTo>
                  <a:pt x="1381503" y="0"/>
                </a:lnTo>
                <a:lnTo>
                  <a:pt x="1381503" y="1378805"/>
                </a:lnTo>
                <a:lnTo>
                  <a:pt x="0" y="1378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11592844" y="2649533"/>
            <a:ext cx="4007611" cy="760385"/>
            <a:chOff x="0" y="0"/>
            <a:chExt cx="5343481" cy="1013847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5343481" cy="1013847"/>
              <a:chOff x="0" y="0"/>
              <a:chExt cx="1055502" cy="200266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55502" cy="200266"/>
              </a:xfrm>
              <a:custGeom>
                <a:avLst/>
                <a:gdLst/>
                <a:ahLst/>
                <a:cxnLst/>
                <a:rect l="l" t="t" r="r" b="b"/>
                <a:pathLst>
                  <a:path w="1055502" h="200266">
                    <a:moveTo>
                      <a:pt x="38636" y="0"/>
                    </a:moveTo>
                    <a:lnTo>
                      <a:pt x="1016866" y="0"/>
                    </a:lnTo>
                    <a:cubicBezTo>
                      <a:pt x="1027113" y="0"/>
                      <a:pt x="1036940" y="4071"/>
                      <a:pt x="1044186" y="11316"/>
                    </a:cubicBezTo>
                    <a:cubicBezTo>
                      <a:pt x="1051432" y="18562"/>
                      <a:pt x="1055502" y="28389"/>
                      <a:pt x="1055502" y="38636"/>
                    </a:cubicBezTo>
                    <a:lnTo>
                      <a:pt x="1055502" y="161630"/>
                    </a:lnTo>
                    <a:cubicBezTo>
                      <a:pt x="1055502" y="182968"/>
                      <a:pt x="1038204" y="200266"/>
                      <a:pt x="1016866" y="200266"/>
                    </a:cubicBezTo>
                    <a:lnTo>
                      <a:pt x="38636" y="200266"/>
                    </a:lnTo>
                    <a:cubicBezTo>
                      <a:pt x="28389" y="200266"/>
                      <a:pt x="18562" y="196196"/>
                      <a:pt x="11316" y="188950"/>
                    </a:cubicBezTo>
                    <a:cubicBezTo>
                      <a:pt x="4071" y="181704"/>
                      <a:pt x="0" y="171877"/>
                      <a:pt x="0" y="161630"/>
                    </a:cubicBezTo>
                    <a:lnTo>
                      <a:pt x="0" y="38636"/>
                    </a:lnTo>
                    <a:cubicBezTo>
                      <a:pt x="0" y="28389"/>
                      <a:pt x="4071" y="18562"/>
                      <a:pt x="11316" y="11316"/>
                    </a:cubicBezTo>
                    <a:cubicBezTo>
                      <a:pt x="18562" y="4071"/>
                      <a:pt x="28389" y="0"/>
                      <a:pt x="38636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66675"/>
                <a:ext cx="1055502" cy="2669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08055" y="159790"/>
              <a:ext cx="2963069" cy="599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 및 기대효과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flipV="1">
            <a:off x="9163050" y="3631924"/>
            <a:ext cx="0" cy="4733168"/>
          </a:xfrm>
          <a:prstGeom prst="line">
            <a:avLst/>
          </a:prstGeom>
          <a:ln w="38100" cap="flat">
            <a:solidFill>
              <a:srgbClr val="CFCF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7" name="Group 37"/>
          <p:cNvGrpSpPr/>
          <p:nvPr/>
        </p:nvGrpSpPr>
        <p:grpSpPr>
          <a:xfrm>
            <a:off x="2958016" y="2649533"/>
            <a:ext cx="4007611" cy="760385"/>
            <a:chOff x="0" y="0"/>
            <a:chExt cx="5343481" cy="1013847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5343481" cy="1013847"/>
              <a:chOff x="0" y="0"/>
              <a:chExt cx="1055502" cy="200266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055502" cy="200266"/>
              </a:xfrm>
              <a:custGeom>
                <a:avLst/>
                <a:gdLst/>
                <a:ahLst/>
                <a:cxnLst/>
                <a:rect l="l" t="t" r="r" b="b"/>
                <a:pathLst>
                  <a:path w="1055502" h="200266">
                    <a:moveTo>
                      <a:pt x="38636" y="0"/>
                    </a:moveTo>
                    <a:lnTo>
                      <a:pt x="1016866" y="0"/>
                    </a:lnTo>
                    <a:cubicBezTo>
                      <a:pt x="1027113" y="0"/>
                      <a:pt x="1036940" y="4071"/>
                      <a:pt x="1044186" y="11316"/>
                    </a:cubicBezTo>
                    <a:cubicBezTo>
                      <a:pt x="1051432" y="18562"/>
                      <a:pt x="1055502" y="28389"/>
                      <a:pt x="1055502" y="38636"/>
                    </a:cubicBezTo>
                    <a:lnTo>
                      <a:pt x="1055502" y="161630"/>
                    </a:lnTo>
                    <a:cubicBezTo>
                      <a:pt x="1055502" y="182968"/>
                      <a:pt x="1038204" y="200266"/>
                      <a:pt x="1016866" y="200266"/>
                    </a:cubicBezTo>
                    <a:lnTo>
                      <a:pt x="38636" y="200266"/>
                    </a:lnTo>
                    <a:cubicBezTo>
                      <a:pt x="28389" y="200266"/>
                      <a:pt x="18562" y="196196"/>
                      <a:pt x="11316" y="188950"/>
                    </a:cubicBezTo>
                    <a:cubicBezTo>
                      <a:pt x="4071" y="181704"/>
                      <a:pt x="0" y="171877"/>
                      <a:pt x="0" y="161630"/>
                    </a:cubicBezTo>
                    <a:lnTo>
                      <a:pt x="0" y="38636"/>
                    </a:lnTo>
                    <a:cubicBezTo>
                      <a:pt x="0" y="28389"/>
                      <a:pt x="4071" y="18562"/>
                      <a:pt x="11316" y="11316"/>
                    </a:cubicBezTo>
                    <a:cubicBezTo>
                      <a:pt x="18562" y="4071"/>
                      <a:pt x="28389" y="0"/>
                      <a:pt x="38636" y="0"/>
                    </a:cubicBez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66675"/>
                <a:ext cx="1055502" cy="2669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69954" y="159790"/>
              <a:ext cx="4639270" cy="599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회원제 골프장 예탁금 규모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 rot="-2420992">
            <a:off x="11375210" y="6315056"/>
            <a:ext cx="1185996" cy="450821"/>
            <a:chOff x="0" y="0"/>
            <a:chExt cx="938401" cy="35670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38401" cy="356705"/>
            </a:xfrm>
            <a:custGeom>
              <a:avLst/>
              <a:gdLst/>
              <a:ahLst/>
              <a:cxnLst/>
              <a:rect l="l" t="t" r="r" b="b"/>
              <a:pathLst>
                <a:path w="938401" h="356705">
                  <a:moveTo>
                    <a:pt x="273050" y="0"/>
                  </a:moveTo>
                  <a:lnTo>
                    <a:pt x="0" y="178353"/>
                  </a:lnTo>
                  <a:lnTo>
                    <a:pt x="273050" y="356705"/>
                  </a:lnTo>
                  <a:lnTo>
                    <a:pt x="273050" y="223355"/>
                  </a:lnTo>
                  <a:lnTo>
                    <a:pt x="665351" y="223355"/>
                  </a:lnTo>
                  <a:lnTo>
                    <a:pt x="665351" y="356705"/>
                  </a:lnTo>
                  <a:lnTo>
                    <a:pt x="938401" y="178353"/>
                  </a:lnTo>
                  <a:lnTo>
                    <a:pt x="665351" y="0"/>
                  </a:lnTo>
                  <a:lnTo>
                    <a:pt x="665351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01600" y="73025"/>
              <a:ext cx="735201" cy="143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2409837">
            <a:off x="14600094" y="6315056"/>
            <a:ext cx="1185996" cy="450821"/>
            <a:chOff x="0" y="0"/>
            <a:chExt cx="938401" cy="35670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38401" cy="356705"/>
            </a:xfrm>
            <a:custGeom>
              <a:avLst/>
              <a:gdLst/>
              <a:ahLst/>
              <a:cxnLst/>
              <a:rect l="l" t="t" r="r" b="b"/>
              <a:pathLst>
                <a:path w="938401" h="356705">
                  <a:moveTo>
                    <a:pt x="273050" y="0"/>
                  </a:moveTo>
                  <a:lnTo>
                    <a:pt x="0" y="178353"/>
                  </a:lnTo>
                  <a:lnTo>
                    <a:pt x="273050" y="356705"/>
                  </a:lnTo>
                  <a:lnTo>
                    <a:pt x="273050" y="223355"/>
                  </a:lnTo>
                  <a:lnTo>
                    <a:pt x="665351" y="223355"/>
                  </a:lnTo>
                  <a:lnTo>
                    <a:pt x="665351" y="356705"/>
                  </a:lnTo>
                  <a:lnTo>
                    <a:pt x="938401" y="178353"/>
                  </a:lnTo>
                  <a:lnTo>
                    <a:pt x="665351" y="0"/>
                  </a:lnTo>
                  <a:lnTo>
                    <a:pt x="665351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01600" y="73025"/>
              <a:ext cx="735201" cy="143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6433948" y="4585293"/>
            <a:ext cx="1377455" cy="1377455"/>
          </a:xfrm>
          <a:custGeom>
            <a:avLst/>
            <a:gdLst/>
            <a:ahLst/>
            <a:cxnLst/>
            <a:rect l="l" t="t" r="r" b="b"/>
            <a:pathLst>
              <a:path w="1377455" h="1377455">
                <a:moveTo>
                  <a:pt x="0" y="0"/>
                </a:moveTo>
                <a:lnTo>
                  <a:pt x="1377456" y="0"/>
                </a:lnTo>
                <a:lnTo>
                  <a:pt x="1377456" y="1377455"/>
                </a:lnTo>
                <a:lnTo>
                  <a:pt x="0" y="1377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TextBox 49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DEDED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5847012" y="9921710"/>
            <a:ext cx="2131441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endParaRPr lang="en-US" sz="1400">
              <a:solidFill>
                <a:srgbClr val="E8E8E8"/>
              </a:solidFill>
              <a:latin typeface="네모고딕"/>
              <a:ea typeface="네모고딕"/>
              <a:cs typeface="네모고딕"/>
              <a:sym typeface="네모고딕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094220" y="348906"/>
            <a:ext cx="499110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배경 (2)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03287" y="492498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01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129632" y="8410166"/>
            <a:ext cx="3443139" cy="43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골프장 당 평균 보유 예탁금 :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058176" y="7494689"/>
            <a:ext cx="985411" cy="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  <a:spcBef>
                <a:spcPct val="0"/>
              </a:spcBef>
            </a:pPr>
            <a:r>
              <a:rPr lang="en-US" sz="15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회원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225110" y="5776525"/>
            <a:ext cx="743079" cy="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  <a:spcBef>
                <a:spcPct val="0"/>
              </a:spcBef>
            </a:pPr>
            <a:r>
              <a:rPr lang="en-US" sz="15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하나은행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911456" y="7494689"/>
            <a:ext cx="1171142" cy="29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4"/>
              </a:lnSpc>
              <a:spcBef>
                <a:spcPct val="0"/>
              </a:spcBef>
            </a:pPr>
            <a:r>
              <a:rPr lang="en-US" sz="159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운영자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653638" y="8358414"/>
            <a:ext cx="1534418" cy="51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2699" b="1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 3000억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575524" y="8264974"/>
            <a:ext cx="5896421" cy="5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2999" b="1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자금 및 신규 자산가 고객 확보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934551" y="6096098"/>
            <a:ext cx="250701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당 평균 회원 수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25801" y="6454003"/>
            <a:ext cx="1193750" cy="388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약 1450명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713600" y="6483317"/>
            <a:ext cx="1248221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출처: 매일경제 뉴스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71528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45793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71528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828010" y="5600188"/>
            <a:ext cx="910247" cy="507593"/>
            <a:chOff x="0" y="0"/>
            <a:chExt cx="987092" cy="5504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2888" y="2435173"/>
            <a:ext cx="12392318" cy="6627129"/>
            <a:chOff x="0" y="0"/>
            <a:chExt cx="3263820" cy="174541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63821" cy="1745417"/>
            </a:xfrm>
            <a:custGeom>
              <a:avLst/>
              <a:gdLst/>
              <a:ahLst/>
              <a:cxnLst/>
              <a:rect l="l" t="t" r="r" b="b"/>
              <a:pathLst>
                <a:path w="3263821" h="1745417">
                  <a:moveTo>
                    <a:pt x="24989" y="0"/>
                  </a:moveTo>
                  <a:lnTo>
                    <a:pt x="3238831" y="0"/>
                  </a:lnTo>
                  <a:cubicBezTo>
                    <a:pt x="3245459" y="0"/>
                    <a:pt x="3251815" y="2633"/>
                    <a:pt x="3256501" y="7319"/>
                  </a:cubicBezTo>
                  <a:cubicBezTo>
                    <a:pt x="3261188" y="12006"/>
                    <a:pt x="3263821" y="18362"/>
                    <a:pt x="3263821" y="24989"/>
                  </a:cubicBezTo>
                  <a:lnTo>
                    <a:pt x="3263821" y="1720427"/>
                  </a:lnTo>
                  <a:cubicBezTo>
                    <a:pt x="3263821" y="1727055"/>
                    <a:pt x="3261188" y="1733411"/>
                    <a:pt x="3256501" y="1738097"/>
                  </a:cubicBezTo>
                  <a:cubicBezTo>
                    <a:pt x="3251815" y="1742784"/>
                    <a:pt x="3245459" y="1745417"/>
                    <a:pt x="3238831" y="1745417"/>
                  </a:cubicBezTo>
                  <a:lnTo>
                    <a:pt x="24989" y="1745417"/>
                  </a:lnTo>
                  <a:cubicBezTo>
                    <a:pt x="11188" y="1745417"/>
                    <a:pt x="0" y="1734229"/>
                    <a:pt x="0" y="1720427"/>
                  </a:cubicBezTo>
                  <a:lnTo>
                    <a:pt x="0" y="24989"/>
                  </a:lnTo>
                  <a:cubicBezTo>
                    <a:pt x="0" y="18362"/>
                    <a:pt x="2633" y="12006"/>
                    <a:pt x="7319" y="7319"/>
                  </a:cubicBezTo>
                  <a:cubicBezTo>
                    <a:pt x="12006" y="2633"/>
                    <a:pt x="18362" y="0"/>
                    <a:pt x="249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3263820" cy="1812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35982" y="4680934"/>
            <a:ext cx="2265820" cy="2265820"/>
            <a:chOff x="0" y="0"/>
            <a:chExt cx="3021093" cy="3021093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021093" cy="302109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7297" tIns="37297" rIns="37297" bIns="37297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60116" y="67718"/>
              <a:ext cx="2900860" cy="2885657"/>
              <a:chOff x="0" y="0"/>
              <a:chExt cx="952595" cy="94760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7297" tIns="37297" rIns="37297" bIns="37297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55558" y="1861656"/>
              <a:ext cx="2531372" cy="464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3"/>
                </a:lnSpc>
                <a:spcBef>
                  <a:spcPct val="0"/>
                </a:spcBef>
              </a:pPr>
              <a:r>
                <a:rPr lang="en-US" sz="1995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대출 연계 및 신청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917127" y="606590"/>
              <a:ext cx="1186838" cy="1186838"/>
            </a:xfrm>
            <a:custGeom>
              <a:avLst/>
              <a:gdLst/>
              <a:ahLst/>
              <a:cxnLst/>
              <a:rect l="l" t="t" r="r" b="b"/>
              <a:pathLst>
                <a:path w="1186838" h="1186838">
                  <a:moveTo>
                    <a:pt x="0" y="0"/>
                  </a:moveTo>
                  <a:lnTo>
                    <a:pt x="1186838" y="0"/>
                  </a:lnTo>
                  <a:lnTo>
                    <a:pt x="1186838" y="1186838"/>
                  </a:lnTo>
                  <a:lnTo>
                    <a:pt x="0" y="1186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46350" y="6326261"/>
            <a:ext cx="2367503" cy="23675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38971" tIns="38971" rIns="38971" bIns="3897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93460" y="6379329"/>
            <a:ext cx="2273282" cy="2261367"/>
            <a:chOff x="0" y="0"/>
            <a:chExt cx="952595" cy="94760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52595" cy="947602"/>
            </a:xfrm>
            <a:custGeom>
              <a:avLst/>
              <a:gdLst/>
              <a:ahLst/>
              <a:cxnLst/>
              <a:rect l="l" t="t" r="r" b="b"/>
              <a:pathLst>
                <a:path w="952595" h="947602">
                  <a:moveTo>
                    <a:pt x="476297" y="0"/>
                  </a:moveTo>
                  <a:cubicBezTo>
                    <a:pt x="213246" y="0"/>
                    <a:pt x="0" y="212128"/>
                    <a:pt x="0" y="473801"/>
                  </a:cubicBezTo>
                  <a:cubicBezTo>
                    <a:pt x="0" y="735474"/>
                    <a:pt x="213246" y="947602"/>
                    <a:pt x="476297" y="947602"/>
                  </a:cubicBezTo>
                  <a:cubicBezTo>
                    <a:pt x="739349" y="947602"/>
                    <a:pt x="952595" y="735474"/>
                    <a:pt x="952595" y="473801"/>
                  </a:cubicBezTo>
                  <a:cubicBezTo>
                    <a:pt x="952595" y="212128"/>
                    <a:pt x="739349" y="0"/>
                    <a:pt x="47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FCF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9306" y="22163"/>
              <a:ext cx="773983" cy="836602"/>
            </a:xfrm>
            <a:prstGeom prst="rect">
              <a:avLst/>
            </a:prstGeom>
          </p:spPr>
          <p:txBody>
            <a:bodyPr lIns="38971" tIns="38971" rIns="38971" bIns="3897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246350" y="3006908"/>
            <a:ext cx="2367503" cy="2367503"/>
            <a:chOff x="0" y="0"/>
            <a:chExt cx="3156670" cy="315667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887655" y="640120"/>
              <a:ext cx="1381360" cy="1381360"/>
            </a:xfrm>
            <a:custGeom>
              <a:avLst/>
              <a:gdLst/>
              <a:ahLst/>
              <a:cxnLst/>
              <a:rect l="l" t="t" r="r" b="b"/>
              <a:pathLst>
                <a:path w="1381360" h="1381360">
                  <a:moveTo>
                    <a:pt x="0" y="0"/>
                  </a:moveTo>
                  <a:lnTo>
                    <a:pt x="1381360" y="0"/>
                  </a:lnTo>
                  <a:lnTo>
                    <a:pt x="1381360" y="1381360"/>
                  </a:lnTo>
                  <a:lnTo>
                    <a:pt x="0" y="1381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547452" y="2060028"/>
              <a:ext cx="2061766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현금흐름 예측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532938" y="5236198"/>
            <a:ext cx="1155293" cy="1155293"/>
          </a:xfrm>
          <a:custGeom>
            <a:avLst/>
            <a:gdLst/>
            <a:ahLst/>
            <a:cxnLst/>
            <a:rect l="l" t="t" r="r" b="b"/>
            <a:pathLst>
              <a:path w="1155293" h="1155293">
                <a:moveTo>
                  <a:pt x="0" y="0"/>
                </a:moveTo>
                <a:lnTo>
                  <a:pt x="1155293" y="0"/>
                </a:lnTo>
                <a:lnTo>
                  <a:pt x="1155293" y="1155293"/>
                </a:lnTo>
                <a:lnTo>
                  <a:pt x="0" y="115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2" name="Group 42"/>
          <p:cNvGrpSpPr/>
          <p:nvPr/>
        </p:nvGrpSpPr>
        <p:grpSpPr>
          <a:xfrm>
            <a:off x="14838106" y="4035115"/>
            <a:ext cx="2913128" cy="3497658"/>
            <a:chOff x="0" y="0"/>
            <a:chExt cx="767244" cy="92119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67244" cy="921194"/>
            </a:xfrm>
            <a:custGeom>
              <a:avLst/>
              <a:gdLst/>
              <a:ahLst/>
              <a:cxnLst/>
              <a:rect l="l" t="t" r="r" b="b"/>
              <a:pathLst>
                <a:path w="767244" h="921194">
                  <a:moveTo>
                    <a:pt x="79728" y="0"/>
                  </a:moveTo>
                  <a:lnTo>
                    <a:pt x="687516" y="0"/>
                  </a:lnTo>
                  <a:cubicBezTo>
                    <a:pt x="708661" y="0"/>
                    <a:pt x="728940" y="8400"/>
                    <a:pt x="743892" y="23352"/>
                  </a:cubicBezTo>
                  <a:cubicBezTo>
                    <a:pt x="758844" y="38304"/>
                    <a:pt x="767244" y="58583"/>
                    <a:pt x="767244" y="79728"/>
                  </a:cubicBezTo>
                  <a:lnTo>
                    <a:pt x="767244" y="841466"/>
                  </a:lnTo>
                  <a:cubicBezTo>
                    <a:pt x="767244" y="862611"/>
                    <a:pt x="758844" y="882890"/>
                    <a:pt x="743892" y="897842"/>
                  </a:cubicBezTo>
                  <a:cubicBezTo>
                    <a:pt x="728940" y="912794"/>
                    <a:pt x="708661" y="921194"/>
                    <a:pt x="687516" y="921194"/>
                  </a:cubicBezTo>
                  <a:lnTo>
                    <a:pt x="79728" y="921194"/>
                  </a:lnTo>
                  <a:cubicBezTo>
                    <a:pt x="58583" y="921194"/>
                    <a:pt x="38304" y="912794"/>
                    <a:pt x="23352" y="897842"/>
                  </a:cubicBezTo>
                  <a:cubicBezTo>
                    <a:pt x="8400" y="882890"/>
                    <a:pt x="0" y="862611"/>
                    <a:pt x="0" y="841466"/>
                  </a:cubicBezTo>
                  <a:lnTo>
                    <a:pt x="0" y="79728"/>
                  </a:lnTo>
                  <a:cubicBezTo>
                    <a:pt x="0" y="58583"/>
                    <a:pt x="8400" y="38304"/>
                    <a:pt x="23352" y="23352"/>
                  </a:cubicBezTo>
                  <a:cubicBezTo>
                    <a:pt x="38304" y="8400"/>
                    <a:pt x="58583" y="0"/>
                    <a:pt x="7972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767244" cy="98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5718339" y="2895820"/>
            <a:ext cx="1135632" cy="1133414"/>
          </a:xfrm>
          <a:custGeom>
            <a:avLst/>
            <a:gdLst/>
            <a:ahLst/>
            <a:cxnLst/>
            <a:rect l="l" t="t" r="r" b="b"/>
            <a:pathLst>
              <a:path w="1135632" h="1133414">
                <a:moveTo>
                  <a:pt x="0" y="0"/>
                </a:moveTo>
                <a:lnTo>
                  <a:pt x="1135632" y="0"/>
                </a:lnTo>
                <a:lnTo>
                  <a:pt x="1135632" y="1133414"/>
                </a:lnTo>
                <a:lnTo>
                  <a:pt x="0" y="1133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6" name="Freeform 46"/>
          <p:cNvSpPr/>
          <p:nvPr/>
        </p:nvSpPr>
        <p:spPr>
          <a:xfrm>
            <a:off x="16003562" y="2326190"/>
            <a:ext cx="565187" cy="538694"/>
          </a:xfrm>
          <a:custGeom>
            <a:avLst/>
            <a:gdLst/>
            <a:ahLst/>
            <a:cxnLst/>
            <a:rect l="l" t="t" r="r" b="b"/>
            <a:pathLst>
              <a:path w="565187" h="538694">
                <a:moveTo>
                  <a:pt x="0" y="0"/>
                </a:moveTo>
                <a:lnTo>
                  <a:pt x="565187" y="0"/>
                </a:lnTo>
                <a:lnTo>
                  <a:pt x="565187" y="538694"/>
                </a:lnTo>
                <a:lnTo>
                  <a:pt x="0" y="53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30" t="-15866" r="-15025" b="-2373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7" name="Group 47"/>
          <p:cNvGrpSpPr/>
          <p:nvPr/>
        </p:nvGrpSpPr>
        <p:grpSpPr>
          <a:xfrm>
            <a:off x="2379633" y="3016433"/>
            <a:ext cx="2367503" cy="2395864"/>
            <a:chOff x="0" y="0"/>
            <a:chExt cx="3156670" cy="3194486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156670" cy="3194486"/>
              <a:chOff x="0" y="0"/>
              <a:chExt cx="812800" cy="82253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2253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2537">
                    <a:moveTo>
                      <a:pt x="406400" y="0"/>
                    </a:moveTo>
                    <a:cubicBezTo>
                      <a:pt x="181951" y="0"/>
                      <a:pt x="0" y="184131"/>
                      <a:pt x="0" y="411269"/>
                    </a:cubicBezTo>
                    <a:cubicBezTo>
                      <a:pt x="0" y="638406"/>
                      <a:pt x="181951" y="822537"/>
                      <a:pt x="406400" y="822537"/>
                    </a:cubicBezTo>
                    <a:cubicBezTo>
                      <a:pt x="630849" y="822537"/>
                      <a:pt x="812800" y="638406"/>
                      <a:pt x="812800" y="411269"/>
                    </a:cubicBezTo>
                    <a:cubicBezTo>
                      <a:pt x="812800" y="18413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76200" y="10438"/>
                <a:ext cx="660400" cy="734986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54" name="Freeform 54"/>
            <p:cNvSpPr/>
            <p:nvPr/>
          </p:nvSpPr>
          <p:spPr>
            <a:xfrm>
              <a:off x="1034233" y="742925"/>
              <a:ext cx="1088204" cy="1088204"/>
            </a:xfrm>
            <a:custGeom>
              <a:avLst/>
              <a:gdLst/>
              <a:ahLst/>
              <a:cxnLst/>
              <a:rect l="l" t="t" r="r" b="b"/>
              <a:pathLst>
                <a:path w="1088204" h="1088204">
                  <a:moveTo>
                    <a:pt x="0" y="0"/>
                  </a:moveTo>
                  <a:lnTo>
                    <a:pt x="1088204" y="0"/>
                  </a:lnTo>
                  <a:lnTo>
                    <a:pt x="1088204" y="1088204"/>
                  </a:lnTo>
                  <a:lnTo>
                    <a:pt x="0" y="1088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824670" y="2022352"/>
              <a:ext cx="1507330" cy="499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비용</a:t>
              </a:r>
              <a:r>
                <a:rPr lang="en-US" sz="199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199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등록</a:t>
              </a:r>
              <a:endParaRPr lang="en-US" sz="19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420885" y="3936863"/>
            <a:ext cx="910247" cy="507593"/>
            <a:chOff x="0" y="0"/>
            <a:chExt cx="987092" cy="55044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379633" y="6333557"/>
            <a:ext cx="2367503" cy="2367503"/>
            <a:chOff x="0" y="0"/>
            <a:chExt cx="3156670" cy="3156670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66" name="Freeform 66"/>
            <p:cNvSpPr/>
            <p:nvPr/>
          </p:nvSpPr>
          <p:spPr>
            <a:xfrm>
              <a:off x="966338" y="706842"/>
              <a:ext cx="1223994" cy="1223994"/>
            </a:xfrm>
            <a:custGeom>
              <a:avLst/>
              <a:gdLst/>
              <a:ahLst/>
              <a:cxnLst/>
              <a:rect l="l" t="t" r="r" b="b"/>
              <a:pathLst>
                <a:path w="1223994" h="1223994">
                  <a:moveTo>
                    <a:pt x="0" y="0"/>
                  </a:moveTo>
                  <a:lnTo>
                    <a:pt x="1223994" y="0"/>
                  </a:lnTo>
                  <a:lnTo>
                    <a:pt x="1223994" y="1223994"/>
                  </a:lnTo>
                  <a:lnTo>
                    <a:pt x="0" y="1223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440693" y="2003861"/>
              <a:ext cx="2275284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재무상태표 등록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5112442" y="4626487"/>
            <a:ext cx="2364455" cy="2364455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38921" tIns="38921" rIns="38921" bIns="3892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159492" y="4662666"/>
            <a:ext cx="2270355" cy="2258456"/>
            <a:chOff x="0" y="0"/>
            <a:chExt cx="952595" cy="947602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952595" cy="947602"/>
            </a:xfrm>
            <a:custGeom>
              <a:avLst/>
              <a:gdLst/>
              <a:ahLst/>
              <a:cxnLst/>
              <a:rect l="l" t="t" r="r" b="b"/>
              <a:pathLst>
                <a:path w="952595" h="947602">
                  <a:moveTo>
                    <a:pt x="476297" y="0"/>
                  </a:moveTo>
                  <a:cubicBezTo>
                    <a:pt x="213246" y="0"/>
                    <a:pt x="0" y="212128"/>
                    <a:pt x="0" y="473801"/>
                  </a:cubicBezTo>
                  <a:cubicBezTo>
                    <a:pt x="0" y="735474"/>
                    <a:pt x="213246" y="947602"/>
                    <a:pt x="476297" y="947602"/>
                  </a:cubicBezTo>
                  <a:cubicBezTo>
                    <a:pt x="739349" y="947602"/>
                    <a:pt x="952595" y="735474"/>
                    <a:pt x="952595" y="473801"/>
                  </a:cubicBezTo>
                  <a:cubicBezTo>
                    <a:pt x="952595" y="212128"/>
                    <a:pt x="739349" y="0"/>
                    <a:pt x="47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FCF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89306" y="22163"/>
              <a:ext cx="773983" cy="836602"/>
            </a:xfrm>
            <a:prstGeom prst="rect">
              <a:avLst/>
            </a:prstGeom>
          </p:spPr>
          <p:txBody>
            <a:bodyPr lIns="38921" tIns="38921" rIns="38921" bIns="3892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15791467" y="5077738"/>
            <a:ext cx="1006407" cy="1006407"/>
          </a:xfrm>
          <a:custGeom>
            <a:avLst/>
            <a:gdLst/>
            <a:ahLst/>
            <a:cxnLst/>
            <a:rect l="l" t="t" r="r" b="b"/>
            <a:pathLst>
              <a:path w="1006407" h="1006407">
                <a:moveTo>
                  <a:pt x="0" y="0"/>
                </a:moveTo>
                <a:lnTo>
                  <a:pt x="1006406" y="0"/>
                </a:lnTo>
                <a:lnTo>
                  <a:pt x="1006406" y="1006406"/>
                </a:lnTo>
                <a:lnTo>
                  <a:pt x="0" y="10064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5" name="Group 75"/>
          <p:cNvGrpSpPr/>
          <p:nvPr/>
        </p:nvGrpSpPr>
        <p:grpSpPr>
          <a:xfrm>
            <a:off x="8728278" y="4623439"/>
            <a:ext cx="2367503" cy="2367503"/>
            <a:chOff x="0" y="0"/>
            <a:chExt cx="3156670" cy="3156670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>
              <a:off x="0" y="16544"/>
              <a:ext cx="3156670" cy="3140126"/>
              <a:chOff x="0" y="0"/>
              <a:chExt cx="952595" cy="947602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848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82" name="TextBox 82"/>
            <p:cNvSpPr txBox="1"/>
            <p:nvPr/>
          </p:nvSpPr>
          <p:spPr>
            <a:xfrm>
              <a:off x="793039" y="1988794"/>
              <a:ext cx="1652389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안정성 확인</a:t>
              </a:r>
            </a:p>
          </p:txBody>
        </p:sp>
        <p:sp>
          <p:nvSpPr>
            <p:cNvPr id="83" name="Freeform 83"/>
            <p:cNvSpPr/>
            <p:nvPr/>
          </p:nvSpPr>
          <p:spPr>
            <a:xfrm>
              <a:off x="905737" y="618724"/>
              <a:ext cx="1345196" cy="1345196"/>
            </a:xfrm>
            <a:custGeom>
              <a:avLst/>
              <a:gdLst/>
              <a:ahLst/>
              <a:cxnLst/>
              <a:rect l="l" t="t" r="r" b="b"/>
              <a:pathLst>
                <a:path w="1345196" h="1345196">
                  <a:moveTo>
                    <a:pt x="0" y="0"/>
                  </a:moveTo>
                  <a:lnTo>
                    <a:pt x="1345196" y="0"/>
                  </a:lnTo>
                  <a:lnTo>
                    <a:pt x="1345196" y="1345196"/>
                  </a:lnTo>
                  <a:lnTo>
                    <a:pt x="0" y="134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7389186" y="4191392"/>
            <a:ext cx="1339092" cy="3321092"/>
            <a:chOff x="0" y="89"/>
            <a:chExt cx="1785456" cy="4428123"/>
          </a:xfrm>
        </p:grpSpPr>
        <p:sp>
          <p:nvSpPr>
            <p:cNvPr id="85" name="AutoShape 85"/>
            <p:cNvSpPr/>
            <p:nvPr/>
          </p:nvSpPr>
          <p:spPr>
            <a:xfrm flipH="1">
              <a:off x="0" y="82550"/>
              <a:ext cx="806385" cy="0"/>
            </a:xfrm>
            <a:prstGeom prst="line">
              <a:avLst/>
            </a:prstGeom>
            <a:ln w="1651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6" name="AutoShape 86"/>
            <p:cNvSpPr/>
            <p:nvPr/>
          </p:nvSpPr>
          <p:spPr>
            <a:xfrm flipH="1" flipV="1">
              <a:off x="0" y="4351206"/>
              <a:ext cx="806385" cy="0"/>
            </a:xfrm>
            <a:prstGeom prst="line">
              <a:avLst/>
            </a:prstGeom>
            <a:ln w="1651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7" name="AutoShape 87"/>
            <p:cNvSpPr/>
            <p:nvPr/>
          </p:nvSpPr>
          <p:spPr>
            <a:xfrm flipV="1">
              <a:off x="714152" y="89"/>
              <a:ext cx="0" cy="4428123"/>
            </a:xfrm>
            <a:prstGeom prst="line">
              <a:avLst/>
            </a:prstGeom>
            <a:ln w="165100" cap="flat">
              <a:solidFill>
                <a:srgbClr val="00848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8" name="Group 88"/>
            <p:cNvGrpSpPr/>
            <p:nvPr/>
          </p:nvGrpSpPr>
          <p:grpSpPr>
            <a:xfrm>
              <a:off x="806385" y="1925087"/>
              <a:ext cx="979071" cy="684069"/>
              <a:chOff x="0" y="0"/>
              <a:chExt cx="796294" cy="556364"/>
            </a:xfrm>
          </p:grpSpPr>
          <p:sp>
            <p:nvSpPr>
              <p:cNvPr id="89" name="Freeform 89"/>
              <p:cNvSpPr/>
              <p:nvPr/>
            </p:nvSpPr>
            <p:spPr>
              <a:xfrm>
                <a:off x="0" y="0"/>
                <a:ext cx="796294" cy="556364"/>
              </a:xfrm>
              <a:custGeom>
                <a:avLst/>
                <a:gdLst/>
                <a:ahLst/>
                <a:cxnLst/>
                <a:rect l="l" t="t" r="r" b="b"/>
                <a:pathLst>
                  <a:path w="796294" h="556364">
                    <a:moveTo>
                      <a:pt x="796294" y="278182"/>
                    </a:moveTo>
                    <a:lnTo>
                      <a:pt x="389894" y="0"/>
                    </a:lnTo>
                    <a:lnTo>
                      <a:pt x="389894" y="203200"/>
                    </a:lnTo>
                    <a:lnTo>
                      <a:pt x="0" y="203200"/>
                    </a:lnTo>
                    <a:lnTo>
                      <a:pt x="0" y="353164"/>
                    </a:lnTo>
                    <a:lnTo>
                      <a:pt x="389894" y="353164"/>
                    </a:lnTo>
                    <a:lnTo>
                      <a:pt x="389894" y="556364"/>
                    </a:lnTo>
                    <a:lnTo>
                      <a:pt x="796294" y="27818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TextBox 90"/>
              <p:cNvSpPr txBox="1"/>
              <p:nvPr/>
            </p:nvSpPr>
            <p:spPr>
              <a:xfrm>
                <a:off x="0" y="136525"/>
                <a:ext cx="694694" cy="2166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</p:grpSp>
      <p:grpSp>
        <p:nvGrpSpPr>
          <p:cNvPr id="91" name="Group 91"/>
          <p:cNvGrpSpPr/>
          <p:nvPr/>
        </p:nvGrpSpPr>
        <p:grpSpPr>
          <a:xfrm>
            <a:off x="10937501" y="5591931"/>
            <a:ext cx="910247" cy="507593"/>
            <a:chOff x="0" y="0"/>
            <a:chExt cx="987092" cy="550445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4420885" y="7278977"/>
            <a:ext cx="910247" cy="507593"/>
            <a:chOff x="0" y="0"/>
            <a:chExt cx="987092" cy="550445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3770490" y="5580941"/>
            <a:ext cx="1712585" cy="507593"/>
            <a:chOff x="0" y="0"/>
            <a:chExt cx="2283447" cy="676790"/>
          </a:xfrm>
        </p:grpSpPr>
        <p:grpSp>
          <p:nvGrpSpPr>
            <p:cNvPr id="98" name="Group 98"/>
            <p:cNvGrpSpPr/>
            <p:nvPr/>
          </p:nvGrpSpPr>
          <p:grpSpPr>
            <a:xfrm>
              <a:off x="1069785" y="0"/>
              <a:ext cx="1213663" cy="676790"/>
              <a:chOff x="0" y="0"/>
              <a:chExt cx="987092" cy="550445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987092" cy="550445"/>
              </a:xfrm>
              <a:custGeom>
                <a:avLst/>
                <a:gdLst/>
                <a:ahLst/>
                <a:cxnLst/>
                <a:rect l="l" t="t" r="r" b="b"/>
                <a:pathLst>
                  <a:path w="987092" h="550445">
                    <a:moveTo>
                      <a:pt x="987092" y="275222"/>
                    </a:moveTo>
                    <a:lnTo>
                      <a:pt x="580692" y="0"/>
                    </a:lnTo>
                    <a:lnTo>
                      <a:pt x="580692" y="203200"/>
                    </a:lnTo>
                    <a:lnTo>
                      <a:pt x="0" y="203200"/>
                    </a:lnTo>
                    <a:lnTo>
                      <a:pt x="0" y="347245"/>
                    </a:lnTo>
                    <a:lnTo>
                      <a:pt x="580692" y="347245"/>
                    </a:lnTo>
                    <a:lnTo>
                      <a:pt x="580692" y="550445"/>
                    </a:lnTo>
                    <a:lnTo>
                      <a:pt x="987092" y="27522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136525"/>
                <a:ext cx="885492" cy="210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 rot="-10800000">
              <a:off x="0" y="0"/>
              <a:ext cx="1213663" cy="676790"/>
              <a:chOff x="0" y="0"/>
              <a:chExt cx="987092" cy="550445"/>
            </a:xfrm>
          </p:grpSpPr>
          <p:sp>
            <p:nvSpPr>
              <p:cNvPr id="102" name="Freeform 102"/>
              <p:cNvSpPr/>
              <p:nvPr/>
            </p:nvSpPr>
            <p:spPr>
              <a:xfrm>
                <a:off x="0" y="0"/>
                <a:ext cx="987092" cy="550445"/>
              </a:xfrm>
              <a:custGeom>
                <a:avLst/>
                <a:gdLst/>
                <a:ahLst/>
                <a:cxnLst/>
                <a:rect l="l" t="t" r="r" b="b"/>
                <a:pathLst>
                  <a:path w="987092" h="550445">
                    <a:moveTo>
                      <a:pt x="987092" y="275222"/>
                    </a:moveTo>
                    <a:lnTo>
                      <a:pt x="580692" y="0"/>
                    </a:lnTo>
                    <a:lnTo>
                      <a:pt x="580692" y="203200"/>
                    </a:lnTo>
                    <a:lnTo>
                      <a:pt x="0" y="203200"/>
                    </a:lnTo>
                    <a:lnTo>
                      <a:pt x="0" y="347245"/>
                    </a:lnTo>
                    <a:lnTo>
                      <a:pt x="580692" y="347245"/>
                    </a:lnTo>
                    <a:lnTo>
                      <a:pt x="580692" y="550445"/>
                    </a:lnTo>
                    <a:lnTo>
                      <a:pt x="987092" y="27522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TextBox 103"/>
              <p:cNvSpPr txBox="1"/>
              <p:nvPr/>
            </p:nvSpPr>
            <p:spPr>
              <a:xfrm>
                <a:off x="0" y="136525"/>
                <a:ext cx="885492" cy="210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</p:grpSp>
      <p:sp>
        <p:nvSpPr>
          <p:cNvPr id="104" name="Freeform 104"/>
          <p:cNvSpPr/>
          <p:nvPr/>
        </p:nvSpPr>
        <p:spPr>
          <a:xfrm>
            <a:off x="5968359" y="6787689"/>
            <a:ext cx="1020733" cy="1020733"/>
          </a:xfrm>
          <a:custGeom>
            <a:avLst/>
            <a:gdLst/>
            <a:ahLst/>
            <a:cxnLst/>
            <a:rect l="l" t="t" r="r" b="b"/>
            <a:pathLst>
              <a:path w="1020733" h="1020733">
                <a:moveTo>
                  <a:pt x="0" y="0"/>
                </a:moveTo>
                <a:lnTo>
                  <a:pt x="1020734" y="0"/>
                </a:lnTo>
                <a:lnTo>
                  <a:pt x="1020734" y="1020733"/>
                </a:lnTo>
                <a:lnTo>
                  <a:pt x="0" y="10207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5" name="TextBox 105"/>
          <p:cNvSpPr txBox="1"/>
          <p:nvPr/>
        </p:nvSpPr>
        <p:spPr>
          <a:xfrm>
            <a:off x="6011480" y="7846522"/>
            <a:ext cx="934492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재무분석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5372010" y="6114377"/>
            <a:ext cx="1845320" cy="36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1995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대출 심사 및 지급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8E8E8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2094220" y="356002"/>
            <a:ext cx="8264606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개요 - 골프장 운영자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403287" y="499594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02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374108" y="6403514"/>
            <a:ext cx="147295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운영자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15818909" y="3998465"/>
            <a:ext cx="934492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하나은행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71528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45793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71528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976444" y="2700438"/>
            <a:ext cx="9855719" cy="6096598"/>
            <a:chOff x="0" y="0"/>
            <a:chExt cx="2595745" cy="16056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95745" cy="1605688"/>
            </a:xfrm>
            <a:custGeom>
              <a:avLst/>
              <a:gdLst/>
              <a:ahLst/>
              <a:cxnLst/>
              <a:rect l="l" t="t" r="r" b="b"/>
              <a:pathLst>
                <a:path w="2595745" h="1605688">
                  <a:moveTo>
                    <a:pt x="31421" y="0"/>
                  </a:moveTo>
                  <a:lnTo>
                    <a:pt x="2564324" y="0"/>
                  </a:lnTo>
                  <a:cubicBezTo>
                    <a:pt x="2581677" y="0"/>
                    <a:pt x="2595745" y="14068"/>
                    <a:pt x="2595745" y="31421"/>
                  </a:cubicBezTo>
                  <a:lnTo>
                    <a:pt x="2595745" y="1574267"/>
                  </a:lnTo>
                  <a:cubicBezTo>
                    <a:pt x="2595745" y="1591621"/>
                    <a:pt x="2581677" y="1605688"/>
                    <a:pt x="2564324" y="1605688"/>
                  </a:cubicBezTo>
                  <a:lnTo>
                    <a:pt x="31421" y="1605688"/>
                  </a:lnTo>
                  <a:cubicBezTo>
                    <a:pt x="14068" y="1605688"/>
                    <a:pt x="0" y="1591621"/>
                    <a:pt x="0" y="1574267"/>
                  </a:cubicBezTo>
                  <a:lnTo>
                    <a:pt x="0" y="31421"/>
                  </a:lnTo>
                  <a:cubicBezTo>
                    <a:pt x="0" y="14068"/>
                    <a:pt x="14068" y="0"/>
                    <a:pt x="314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595745" cy="1672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01553" y="5908154"/>
            <a:ext cx="2367503" cy="2367503"/>
            <a:chOff x="0" y="0"/>
            <a:chExt cx="3156670" cy="315667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90473" y="2119203"/>
              <a:ext cx="2058591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골프 보험 가입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986080" y="696486"/>
              <a:ext cx="1267376" cy="1267376"/>
            </a:xfrm>
            <a:custGeom>
              <a:avLst/>
              <a:gdLst/>
              <a:ahLst/>
              <a:cxnLst/>
              <a:rect l="l" t="t" r="r" b="b"/>
              <a:pathLst>
                <a:path w="1267376" h="1267376">
                  <a:moveTo>
                    <a:pt x="0" y="0"/>
                  </a:moveTo>
                  <a:lnTo>
                    <a:pt x="1267376" y="0"/>
                  </a:lnTo>
                  <a:lnTo>
                    <a:pt x="1267376" y="1267377"/>
                  </a:lnTo>
                  <a:lnTo>
                    <a:pt x="0" y="1267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471353" y="5978631"/>
            <a:ext cx="2367503" cy="2376013"/>
            <a:chOff x="0" y="0"/>
            <a:chExt cx="3156670" cy="316801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156670" cy="3168017"/>
              <a:chOff x="0" y="0"/>
              <a:chExt cx="812800" cy="81572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5722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5722">
                    <a:moveTo>
                      <a:pt x="406400" y="0"/>
                    </a:moveTo>
                    <a:cubicBezTo>
                      <a:pt x="181951" y="0"/>
                      <a:pt x="0" y="182605"/>
                      <a:pt x="0" y="407861"/>
                    </a:cubicBezTo>
                    <a:cubicBezTo>
                      <a:pt x="0" y="633116"/>
                      <a:pt x="181951" y="815722"/>
                      <a:pt x="406400" y="815722"/>
                    </a:cubicBezTo>
                    <a:cubicBezTo>
                      <a:pt x="630849" y="815722"/>
                      <a:pt x="812800" y="633116"/>
                      <a:pt x="812800" y="407861"/>
                    </a:cubicBezTo>
                    <a:cubicBezTo>
                      <a:pt x="812800" y="182605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9799"/>
                <a:ext cx="660400" cy="729449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882502" y="669640"/>
              <a:ext cx="1391667" cy="1391667"/>
            </a:xfrm>
            <a:custGeom>
              <a:avLst/>
              <a:gdLst/>
              <a:ahLst/>
              <a:cxnLst/>
              <a:rect l="l" t="t" r="r" b="b"/>
              <a:pathLst>
                <a:path w="1391667" h="1391667">
                  <a:moveTo>
                    <a:pt x="0" y="0"/>
                  </a:moveTo>
                  <a:lnTo>
                    <a:pt x="1391667" y="0"/>
                  </a:lnTo>
                  <a:lnTo>
                    <a:pt x="1391667" y="1391668"/>
                  </a:lnTo>
                  <a:lnTo>
                    <a:pt x="0" y="1391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52141" y="2134333"/>
              <a:ext cx="1652389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라운딩 예약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593012" y="3245252"/>
            <a:ext cx="2367503" cy="2367503"/>
            <a:chOff x="0" y="0"/>
            <a:chExt cx="3156670" cy="315667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44278" tIns="44278" rIns="44278" bIns="44278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62814" y="70757"/>
              <a:ext cx="3031043" cy="3015156"/>
              <a:chOff x="0" y="0"/>
              <a:chExt cx="952595" cy="947602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CFCF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44278" tIns="44278" rIns="44278" bIns="44278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753816" y="2222739"/>
              <a:ext cx="1682170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회원권 검색</a:t>
              </a:r>
            </a:p>
          </p:txBody>
        </p:sp>
        <p:sp>
          <p:nvSpPr>
            <p:cNvPr id="40" name="Freeform 40"/>
            <p:cNvSpPr/>
            <p:nvPr/>
          </p:nvSpPr>
          <p:spPr>
            <a:xfrm>
              <a:off x="770664" y="463031"/>
              <a:ext cx="1615343" cy="1615343"/>
            </a:xfrm>
            <a:custGeom>
              <a:avLst/>
              <a:gdLst/>
              <a:ahLst/>
              <a:cxnLst/>
              <a:rect l="l" t="t" r="r" b="b"/>
              <a:pathLst>
                <a:path w="1615343" h="1615343">
                  <a:moveTo>
                    <a:pt x="0" y="0"/>
                  </a:moveTo>
                  <a:lnTo>
                    <a:pt x="1615343" y="0"/>
                  </a:lnTo>
                  <a:lnTo>
                    <a:pt x="1615343" y="1615343"/>
                  </a:lnTo>
                  <a:lnTo>
                    <a:pt x="0" y="1615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072450" y="5122342"/>
            <a:ext cx="1225182" cy="1225182"/>
          </a:xfrm>
          <a:custGeom>
            <a:avLst/>
            <a:gdLst/>
            <a:ahLst/>
            <a:cxnLst/>
            <a:rect l="l" t="t" r="r" b="b"/>
            <a:pathLst>
              <a:path w="1225182" h="1225182">
                <a:moveTo>
                  <a:pt x="0" y="0"/>
                </a:moveTo>
                <a:lnTo>
                  <a:pt x="1225182" y="0"/>
                </a:lnTo>
                <a:lnTo>
                  <a:pt x="1225182" y="1225182"/>
                </a:lnTo>
                <a:lnTo>
                  <a:pt x="0" y="12251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2" name="Freeform 42"/>
          <p:cNvSpPr/>
          <p:nvPr/>
        </p:nvSpPr>
        <p:spPr>
          <a:xfrm>
            <a:off x="14643962" y="4233513"/>
            <a:ext cx="1109563" cy="1109563"/>
          </a:xfrm>
          <a:custGeom>
            <a:avLst/>
            <a:gdLst/>
            <a:ahLst/>
            <a:cxnLst/>
            <a:rect l="l" t="t" r="r" b="b"/>
            <a:pathLst>
              <a:path w="1109563" h="1109563">
                <a:moveTo>
                  <a:pt x="0" y="0"/>
                </a:moveTo>
                <a:lnTo>
                  <a:pt x="1109562" y="0"/>
                </a:lnTo>
                <a:lnTo>
                  <a:pt x="1109562" y="1109563"/>
                </a:lnTo>
                <a:lnTo>
                  <a:pt x="0" y="1109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8E8E8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094220" y="356002"/>
            <a:ext cx="8264606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서비스 개요 - 골프장 회원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03287" y="499594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7222" y="6311280"/>
            <a:ext cx="131043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pSp>
        <p:nvGrpSpPr>
          <p:cNvPr id="48" name="Group 48"/>
          <p:cNvGrpSpPr/>
          <p:nvPr/>
        </p:nvGrpSpPr>
        <p:grpSpPr>
          <a:xfrm>
            <a:off x="14014992" y="5908154"/>
            <a:ext cx="2367503" cy="23675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38971" tIns="38971" rIns="38971" bIns="3897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062102" y="5961221"/>
            <a:ext cx="2273282" cy="2261367"/>
            <a:chOff x="0" y="0"/>
            <a:chExt cx="952595" cy="94760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52595" cy="947602"/>
            </a:xfrm>
            <a:custGeom>
              <a:avLst/>
              <a:gdLst/>
              <a:ahLst/>
              <a:cxnLst/>
              <a:rect l="l" t="t" r="r" b="b"/>
              <a:pathLst>
                <a:path w="952595" h="947602">
                  <a:moveTo>
                    <a:pt x="476297" y="0"/>
                  </a:moveTo>
                  <a:cubicBezTo>
                    <a:pt x="213246" y="0"/>
                    <a:pt x="0" y="212128"/>
                    <a:pt x="0" y="473801"/>
                  </a:cubicBezTo>
                  <a:cubicBezTo>
                    <a:pt x="0" y="735474"/>
                    <a:pt x="213246" y="947602"/>
                    <a:pt x="476297" y="947602"/>
                  </a:cubicBezTo>
                  <a:cubicBezTo>
                    <a:pt x="739349" y="947602"/>
                    <a:pt x="952595" y="735474"/>
                    <a:pt x="952595" y="473801"/>
                  </a:cubicBezTo>
                  <a:cubicBezTo>
                    <a:pt x="952595" y="212128"/>
                    <a:pt x="739349" y="0"/>
                    <a:pt x="47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FCF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89306" y="22163"/>
              <a:ext cx="773983" cy="836602"/>
            </a:xfrm>
            <a:prstGeom prst="rect">
              <a:avLst/>
            </a:prstGeom>
          </p:spPr>
          <p:txBody>
            <a:bodyPr lIns="38971" tIns="38971" rIns="38971" bIns="38971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4699321" y="6481270"/>
            <a:ext cx="998844" cy="998844"/>
          </a:xfrm>
          <a:custGeom>
            <a:avLst/>
            <a:gdLst/>
            <a:ahLst/>
            <a:cxnLst/>
            <a:rect l="l" t="t" r="r" b="b"/>
            <a:pathLst>
              <a:path w="998844" h="998844">
                <a:moveTo>
                  <a:pt x="0" y="0"/>
                </a:moveTo>
                <a:lnTo>
                  <a:pt x="998844" y="0"/>
                </a:lnTo>
                <a:lnTo>
                  <a:pt x="998844" y="998843"/>
                </a:lnTo>
                <a:lnTo>
                  <a:pt x="0" y="998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TextBox 55"/>
          <p:cNvSpPr txBox="1"/>
          <p:nvPr/>
        </p:nvSpPr>
        <p:spPr>
          <a:xfrm>
            <a:off x="14274371" y="7463937"/>
            <a:ext cx="1848743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보험 심사 및 지급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3345772" y="5299378"/>
            <a:ext cx="3705942" cy="3497658"/>
            <a:chOff x="0" y="0"/>
            <a:chExt cx="976051" cy="921194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976051" cy="921194"/>
            </a:xfrm>
            <a:custGeom>
              <a:avLst/>
              <a:gdLst/>
              <a:ahLst/>
              <a:cxnLst/>
              <a:rect l="l" t="t" r="r" b="b"/>
              <a:pathLst>
                <a:path w="976051" h="921194">
                  <a:moveTo>
                    <a:pt x="62672" y="0"/>
                  </a:moveTo>
                  <a:lnTo>
                    <a:pt x="913379" y="0"/>
                  </a:lnTo>
                  <a:cubicBezTo>
                    <a:pt x="930001" y="0"/>
                    <a:pt x="945941" y="6603"/>
                    <a:pt x="957694" y="18356"/>
                  </a:cubicBezTo>
                  <a:cubicBezTo>
                    <a:pt x="969448" y="30109"/>
                    <a:pt x="976051" y="46050"/>
                    <a:pt x="976051" y="62672"/>
                  </a:cubicBezTo>
                  <a:lnTo>
                    <a:pt x="976051" y="858522"/>
                  </a:lnTo>
                  <a:cubicBezTo>
                    <a:pt x="976051" y="893135"/>
                    <a:pt x="947992" y="921194"/>
                    <a:pt x="913379" y="921194"/>
                  </a:cubicBezTo>
                  <a:lnTo>
                    <a:pt x="62672" y="921194"/>
                  </a:lnTo>
                  <a:cubicBezTo>
                    <a:pt x="28059" y="921194"/>
                    <a:pt x="0" y="893135"/>
                    <a:pt x="0" y="858522"/>
                  </a:cubicBezTo>
                  <a:lnTo>
                    <a:pt x="0" y="62672"/>
                  </a:lnTo>
                  <a:cubicBezTo>
                    <a:pt x="0" y="28059"/>
                    <a:pt x="28059" y="0"/>
                    <a:pt x="626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976051" cy="987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4725847" y="5285926"/>
            <a:ext cx="93449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하나보험</a:t>
            </a:r>
          </a:p>
        </p:txBody>
      </p:sp>
      <p:sp>
        <p:nvSpPr>
          <p:cNvPr id="60" name="Freeform 60"/>
          <p:cNvSpPr/>
          <p:nvPr/>
        </p:nvSpPr>
        <p:spPr>
          <a:xfrm>
            <a:off x="14916149" y="3675769"/>
            <a:ext cx="565187" cy="538694"/>
          </a:xfrm>
          <a:custGeom>
            <a:avLst/>
            <a:gdLst/>
            <a:ahLst/>
            <a:cxnLst/>
            <a:rect l="l" t="t" r="r" b="b"/>
            <a:pathLst>
              <a:path w="565187" h="538694">
                <a:moveTo>
                  <a:pt x="0" y="0"/>
                </a:moveTo>
                <a:lnTo>
                  <a:pt x="565187" y="0"/>
                </a:lnTo>
                <a:lnTo>
                  <a:pt x="565187" y="538694"/>
                </a:lnTo>
                <a:lnTo>
                  <a:pt x="0" y="5386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030" t="-15866" r="-15025" b="-2373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1" name="Group 61"/>
          <p:cNvGrpSpPr/>
          <p:nvPr/>
        </p:nvGrpSpPr>
        <p:grpSpPr>
          <a:xfrm>
            <a:off x="2617964" y="5707425"/>
            <a:ext cx="975048" cy="507593"/>
            <a:chOff x="0" y="0"/>
            <a:chExt cx="1057363" cy="55044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057363" cy="550445"/>
            </a:xfrm>
            <a:custGeom>
              <a:avLst/>
              <a:gdLst/>
              <a:ahLst/>
              <a:cxnLst/>
              <a:rect l="l" t="t" r="r" b="b"/>
              <a:pathLst>
                <a:path w="1057363" h="550445">
                  <a:moveTo>
                    <a:pt x="1057363" y="275222"/>
                  </a:moveTo>
                  <a:lnTo>
                    <a:pt x="650963" y="0"/>
                  </a:lnTo>
                  <a:lnTo>
                    <a:pt x="650963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650963" y="347245"/>
                  </a:lnTo>
                  <a:lnTo>
                    <a:pt x="650963" y="550445"/>
                  </a:lnTo>
                  <a:lnTo>
                    <a:pt x="1057363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36525"/>
              <a:ext cx="955763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6279798" y="4175207"/>
            <a:ext cx="910247" cy="507593"/>
            <a:chOff x="0" y="0"/>
            <a:chExt cx="987092" cy="550445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8115081" y="6794411"/>
            <a:ext cx="910247" cy="507593"/>
            <a:chOff x="0" y="0"/>
            <a:chExt cx="987092" cy="55044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87092" cy="550445"/>
            </a:xfrm>
            <a:custGeom>
              <a:avLst/>
              <a:gdLst/>
              <a:ahLst/>
              <a:cxnLst/>
              <a:rect l="l" t="t" r="r" b="b"/>
              <a:pathLst>
                <a:path w="987092" h="550445">
                  <a:moveTo>
                    <a:pt x="987092" y="275222"/>
                  </a:moveTo>
                  <a:lnTo>
                    <a:pt x="580692" y="0"/>
                  </a:lnTo>
                  <a:lnTo>
                    <a:pt x="580692" y="203200"/>
                  </a:lnTo>
                  <a:lnTo>
                    <a:pt x="0" y="203200"/>
                  </a:lnTo>
                  <a:lnTo>
                    <a:pt x="0" y="347245"/>
                  </a:lnTo>
                  <a:lnTo>
                    <a:pt x="580692" y="347245"/>
                  </a:lnTo>
                  <a:lnTo>
                    <a:pt x="580692" y="550445"/>
                  </a:lnTo>
                  <a:lnTo>
                    <a:pt x="987092" y="275222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136525"/>
              <a:ext cx="885492" cy="210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1945281" y="6838109"/>
            <a:ext cx="2130169" cy="507593"/>
            <a:chOff x="0" y="0"/>
            <a:chExt cx="2840225" cy="676790"/>
          </a:xfrm>
        </p:grpSpPr>
        <p:grpSp>
          <p:nvGrpSpPr>
            <p:cNvPr id="71" name="Group 71"/>
            <p:cNvGrpSpPr/>
            <p:nvPr/>
          </p:nvGrpSpPr>
          <p:grpSpPr>
            <a:xfrm>
              <a:off x="1519015" y="0"/>
              <a:ext cx="1321211" cy="676790"/>
              <a:chOff x="0" y="0"/>
              <a:chExt cx="1074562" cy="550445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1074562" cy="550445"/>
              </a:xfrm>
              <a:custGeom>
                <a:avLst/>
                <a:gdLst/>
                <a:ahLst/>
                <a:cxnLst/>
                <a:rect l="l" t="t" r="r" b="b"/>
                <a:pathLst>
                  <a:path w="1074562" h="550445">
                    <a:moveTo>
                      <a:pt x="1074562" y="275222"/>
                    </a:moveTo>
                    <a:lnTo>
                      <a:pt x="668162" y="0"/>
                    </a:lnTo>
                    <a:lnTo>
                      <a:pt x="668162" y="203200"/>
                    </a:lnTo>
                    <a:lnTo>
                      <a:pt x="0" y="203200"/>
                    </a:lnTo>
                    <a:lnTo>
                      <a:pt x="0" y="347245"/>
                    </a:lnTo>
                    <a:lnTo>
                      <a:pt x="668162" y="347245"/>
                    </a:lnTo>
                    <a:lnTo>
                      <a:pt x="668162" y="550445"/>
                    </a:lnTo>
                    <a:lnTo>
                      <a:pt x="1074562" y="27522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0" y="136525"/>
                <a:ext cx="972962" cy="210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74" name="Group 74"/>
            <p:cNvGrpSpPr/>
            <p:nvPr/>
          </p:nvGrpSpPr>
          <p:grpSpPr>
            <a:xfrm rot="-10800000">
              <a:off x="0" y="0"/>
              <a:ext cx="1532840" cy="676790"/>
              <a:chOff x="0" y="0"/>
              <a:chExt cx="1246684" cy="550445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0" y="0"/>
                <a:ext cx="1246684" cy="550445"/>
              </a:xfrm>
              <a:custGeom>
                <a:avLst/>
                <a:gdLst/>
                <a:ahLst/>
                <a:cxnLst/>
                <a:rect l="l" t="t" r="r" b="b"/>
                <a:pathLst>
                  <a:path w="1246684" h="550445">
                    <a:moveTo>
                      <a:pt x="1246684" y="275222"/>
                    </a:moveTo>
                    <a:lnTo>
                      <a:pt x="840284" y="0"/>
                    </a:lnTo>
                    <a:lnTo>
                      <a:pt x="840284" y="203200"/>
                    </a:lnTo>
                    <a:lnTo>
                      <a:pt x="0" y="203200"/>
                    </a:lnTo>
                    <a:lnTo>
                      <a:pt x="0" y="347245"/>
                    </a:lnTo>
                    <a:lnTo>
                      <a:pt x="840284" y="347245"/>
                    </a:lnTo>
                    <a:lnTo>
                      <a:pt x="840284" y="550445"/>
                    </a:lnTo>
                    <a:lnTo>
                      <a:pt x="1246684" y="275222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76"/>
              <p:cNvSpPr txBox="1"/>
              <p:nvPr/>
            </p:nvSpPr>
            <p:spPr>
              <a:xfrm>
                <a:off x="0" y="136525"/>
                <a:ext cx="1145084" cy="210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</p:grpSp>
      <p:grpSp>
        <p:nvGrpSpPr>
          <p:cNvPr id="77" name="Group 77"/>
          <p:cNvGrpSpPr/>
          <p:nvPr/>
        </p:nvGrpSpPr>
        <p:grpSpPr>
          <a:xfrm>
            <a:off x="7513895" y="3245252"/>
            <a:ext cx="2367503" cy="2367503"/>
            <a:chOff x="0" y="0"/>
            <a:chExt cx="3156670" cy="3156670"/>
          </a:xfrm>
        </p:grpSpPr>
        <p:grpSp>
          <p:nvGrpSpPr>
            <p:cNvPr id="78" name="Group 78"/>
            <p:cNvGrpSpPr/>
            <p:nvPr/>
          </p:nvGrpSpPr>
          <p:grpSpPr>
            <a:xfrm>
              <a:off x="0" y="0"/>
              <a:ext cx="3156670" cy="3156670"/>
              <a:chOff x="0" y="0"/>
              <a:chExt cx="812800" cy="81280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0EAE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>
              <a:off x="0" y="16544"/>
              <a:ext cx="3156670" cy="3140126"/>
              <a:chOff x="0" y="0"/>
              <a:chExt cx="952595" cy="947602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952595" cy="947602"/>
              </a:xfrm>
              <a:custGeom>
                <a:avLst/>
                <a:gdLst/>
                <a:ahLst/>
                <a:cxnLst/>
                <a:rect l="l" t="t" r="r" b="b"/>
                <a:pathLst>
                  <a:path w="952595" h="947602">
                    <a:moveTo>
                      <a:pt x="476297" y="0"/>
                    </a:moveTo>
                    <a:cubicBezTo>
                      <a:pt x="213246" y="0"/>
                      <a:pt x="0" y="212128"/>
                      <a:pt x="0" y="473801"/>
                    </a:cubicBezTo>
                    <a:cubicBezTo>
                      <a:pt x="0" y="735474"/>
                      <a:pt x="213246" y="947602"/>
                      <a:pt x="476297" y="947602"/>
                    </a:cubicBezTo>
                    <a:cubicBezTo>
                      <a:pt x="739349" y="947602"/>
                      <a:pt x="952595" y="735474"/>
                      <a:pt x="952595" y="473801"/>
                    </a:cubicBezTo>
                    <a:cubicBezTo>
                      <a:pt x="952595" y="212128"/>
                      <a:pt x="739349" y="0"/>
                      <a:pt x="4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848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3" name="TextBox 83"/>
              <p:cNvSpPr txBox="1"/>
              <p:nvPr/>
            </p:nvSpPr>
            <p:spPr>
              <a:xfrm>
                <a:off x="89306" y="22163"/>
                <a:ext cx="773983" cy="836602"/>
              </a:xfrm>
              <a:prstGeom prst="rect">
                <a:avLst/>
              </a:prstGeom>
            </p:spPr>
            <p:txBody>
              <a:bodyPr lIns="38971" tIns="38971" rIns="38971" bIns="38971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84" name="TextBox 84"/>
            <p:cNvSpPr txBox="1"/>
            <p:nvPr/>
          </p:nvSpPr>
          <p:spPr>
            <a:xfrm>
              <a:off x="793039" y="1988794"/>
              <a:ext cx="1652389" cy="46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9"/>
                </a:lnSpc>
                <a:spcBef>
                  <a:spcPct val="0"/>
                </a:spcBef>
              </a:pPr>
              <a:r>
                <a:rPr lang="en-US" sz="1999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안정성 확인</a:t>
              </a:r>
            </a:p>
          </p:txBody>
        </p:sp>
        <p:sp>
          <p:nvSpPr>
            <p:cNvPr id="85" name="Freeform 85"/>
            <p:cNvSpPr/>
            <p:nvPr/>
          </p:nvSpPr>
          <p:spPr>
            <a:xfrm>
              <a:off x="905737" y="618724"/>
              <a:ext cx="1345196" cy="1345196"/>
            </a:xfrm>
            <a:custGeom>
              <a:avLst/>
              <a:gdLst/>
              <a:ahLst/>
              <a:cxnLst/>
              <a:rect l="l" t="t" r="r" b="b"/>
              <a:pathLst>
                <a:path w="1345196" h="1345196">
                  <a:moveTo>
                    <a:pt x="0" y="0"/>
                  </a:moveTo>
                  <a:lnTo>
                    <a:pt x="1345196" y="0"/>
                  </a:lnTo>
                  <a:lnTo>
                    <a:pt x="1345196" y="1345196"/>
                  </a:lnTo>
                  <a:lnTo>
                    <a:pt x="0" y="1345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64690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38954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64690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38233" y="2328316"/>
            <a:ext cx="5284439" cy="7008795"/>
            <a:chOff x="0" y="0"/>
            <a:chExt cx="1391786" cy="18459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1786" cy="1845938"/>
            </a:xfrm>
            <a:custGeom>
              <a:avLst/>
              <a:gdLst/>
              <a:ahLst/>
              <a:cxnLst/>
              <a:rect l="l" t="t" r="r" b="b"/>
              <a:pathLst>
                <a:path w="1391786" h="1845938">
                  <a:moveTo>
                    <a:pt x="58602" y="0"/>
                  </a:moveTo>
                  <a:lnTo>
                    <a:pt x="1333185" y="0"/>
                  </a:lnTo>
                  <a:cubicBezTo>
                    <a:pt x="1348727" y="0"/>
                    <a:pt x="1363632" y="6174"/>
                    <a:pt x="1374622" y="17164"/>
                  </a:cubicBezTo>
                  <a:cubicBezTo>
                    <a:pt x="1385612" y="28154"/>
                    <a:pt x="1391786" y="43060"/>
                    <a:pt x="1391786" y="58602"/>
                  </a:cubicBezTo>
                  <a:lnTo>
                    <a:pt x="1391786" y="1787336"/>
                  </a:lnTo>
                  <a:cubicBezTo>
                    <a:pt x="1391786" y="1802878"/>
                    <a:pt x="1385612" y="1817784"/>
                    <a:pt x="1374622" y="1828774"/>
                  </a:cubicBezTo>
                  <a:cubicBezTo>
                    <a:pt x="1363632" y="1839764"/>
                    <a:pt x="1348727" y="1845938"/>
                    <a:pt x="1333185" y="1845938"/>
                  </a:cubicBezTo>
                  <a:lnTo>
                    <a:pt x="58602" y="1845938"/>
                  </a:lnTo>
                  <a:cubicBezTo>
                    <a:pt x="43060" y="1845938"/>
                    <a:pt x="28154" y="1839764"/>
                    <a:pt x="17164" y="1828774"/>
                  </a:cubicBezTo>
                  <a:cubicBezTo>
                    <a:pt x="6174" y="1817784"/>
                    <a:pt x="0" y="1802878"/>
                    <a:pt x="0" y="1787336"/>
                  </a:cubicBezTo>
                  <a:lnTo>
                    <a:pt x="0" y="58602"/>
                  </a:lnTo>
                  <a:cubicBezTo>
                    <a:pt x="0" y="43060"/>
                    <a:pt x="6174" y="28154"/>
                    <a:pt x="17164" y="17164"/>
                  </a:cubicBezTo>
                  <a:cubicBezTo>
                    <a:pt x="28154" y="6174"/>
                    <a:pt x="43060" y="0"/>
                    <a:pt x="586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391786" cy="1912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241870" y="2522678"/>
            <a:ext cx="3077164" cy="1040466"/>
          </a:xfrm>
          <a:custGeom>
            <a:avLst/>
            <a:gdLst/>
            <a:ahLst/>
            <a:cxnLst/>
            <a:rect l="l" t="t" r="r" b="b"/>
            <a:pathLst>
              <a:path w="3077164" h="1040466">
                <a:moveTo>
                  <a:pt x="0" y="0"/>
                </a:moveTo>
                <a:lnTo>
                  <a:pt x="3077165" y="0"/>
                </a:lnTo>
                <a:lnTo>
                  <a:pt x="3077165" y="1040466"/>
                </a:lnTo>
                <a:lnTo>
                  <a:pt x="0" y="1040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23" b="-1430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2183902" y="3925094"/>
            <a:ext cx="3135133" cy="3103075"/>
            <a:chOff x="0" y="0"/>
            <a:chExt cx="4180177" cy="41374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80177" cy="4137434"/>
            </a:xfrm>
            <a:custGeom>
              <a:avLst/>
              <a:gdLst/>
              <a:ahLst/>
              <a:cxnLst/>
              <a:rect l="l" t="t" r="r" b="b"/>
              <a:pathLst>
                <a:path w="4180177" h="4137434">
                  <a:moveTo>
                    <a:pt x="0" y="0"/>
                  </a:moveTo>
                  <a:lnTo>
                    <a:pt x="4180177" y="0"/>
                  </a:lnTo>
                  <a:lnTo>
                    <a:pt x="4180177" y="4137434"/>
                  </a:lnTo>
                  <a:lnTo>
                    <a:pt x="0" y="4137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b="-1353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377485" y="3039052"/>
              <a:ext cx="1802692" cy="591727"/>
              <a:chOff x="0" y="0"/>
              <a:chExt cx="427179" cy="14022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27179" cy="140220"/>
              </a:xfrm>
              <a:custGeom>
                <a:avLst/>
                <a:gdLst/>
                <a:ahLst/>
                <a:cxnLst/>
                <a:rect l="l" t="t" r="r" b="b"/>
                <a:pathLst>
                  <a:path w="427179" h="140220">
                    <a:moveTo>
                      <a:pt x="0" y="0"/>
                    </a:moveTo>
                    <a:lnTo>
                      <a:pt x="427179" y="0"/>
                    </a:lnTo>
                    <a:lnTo>
                      <a:pt x="427179" y="140220"/>
                    </a:lnTo>
                    <a:lnTo>
                      <a:pt x="0" y="14022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313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427179" cy="2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8006265" y="2328316"/>
            <a:ext cx="9172487" cy="4272237"/>
            <a:chOff x="0" y="0"/>
            <a:chExt cx="2415799" cy="11251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15799" cy="1125198"/>
            </a:xfrm>
            <a:custGeom>
              <a:avLst/>
              <a:gdLst/>
              <a:ahLst/>
              <a:cxnLst/>
              <a:rect l="l" t="t" r="r" b="b"/>
              <a:pathLst>
                <a:path w="2415799" h="1125198">
                  <a:moveTo>
                    <a:pt x="33761" y="0"/>
                  </a:moveTo>
                  <a:lnTo>
                    <a:pt x="2382038" y="0"/>
                  </a:lnTo>
                  <a:cubicBezTo>
                    <a:pt x="2400684" y="0"/>
                    <a:pt x="2415799" y="15116"/>
                    <a:pt x="2415799" y="33761"/>
                  </a:cubicBezTo>
                  <a:lnTo>
                    <a:pt x="2415799" y="1091437"/>
                  </a:lnTo>
                  <a:cubicBezTo>
                    <a:pt x="2415799" y="1110083"/>
                    <a:pt x="2400684" y="1125198"/>
                    <a:pt x="2382038" y="1125198"/>
                  </a:cubicBezTo>
                  <a:lnTo>
                    <a:pt x="33761" y="1125198"/>
                  </a:lnTo>
                  <a:cubicBezTo>
                    <a:pt x="15116" y="1125198"/>
                    <a:pt x="0" y="1110083"/>
                    <a:pt x="0" y="1091437"/>
                  </a:cubicBezTo>
                  <a:lnTo>
                    <a:pt x="0" y="33761"/>
                  </a:lnTo>
                  <a:cubicBezTo>
                    <a:pt x="0" y="15116"/>
                    <a:pt x="15116" y="0"/>
                    <a:pt x="33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2415799" cy="1191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83497" y="2521354"/>
            <a:ext cx="8018022" cy="3188249"/>
            <a:chOff x="0" y="0"/>
            <a:chExt cx="10690696" cy="425099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90696" cy="2099559"/>
            </a:xfrm>
            <a:custGeom>
              <a:avLst/>
              <a:gdLst/>
              <a:ahLst/>
              <a:cxnLst/>
              <a:rect l="l" t="t" r="r" b="b"/>
              <a:pathLst>
                <a:path w="10690696" h="2099559">
                  <a:moveTo>
                    <a:pt x="0" y="0"/>
                  </a:moveTo>
                  <a:lnTo>
                    <a:pt x="10690696" y="0"/>
                  </a:lnTo>
                  <a:lnTo>
                    <a:pt x="10690696" y="2099559"/>
                  </a:lnTo>
                  <a:lnTo>
                    <a:pt x="0" y="2099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793" b="-37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8492" y="2985348"/>
              <a:ext cx="10662204" cy="1265651"/>
            </a:xfrm>
            <a:custGeom>
              <a:avLst/>
              <a:gdLst/>
              <a:ahLst/>
              <a:cxnLst/>
              <a:rect l="l" t="t" r="r" b="b"/>
              <a:pathLst>
                <a:path w="10662204" h="1265651">
                  <a:moveTo>
                    <a:pt x="0" y="0"/>
                  </a:moveTo>
                  <a:lnTo>
                    <a:pt x="10662204" y="0"/>
                  </a:lnTo>
                  <a:lnTo>
                    <a:pt x="10662204" y="1265651"/>
                  </a:lnTo>
                  <a:lnTo>
                    <a:pt x="0" y="1265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190" b="-319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11318"/>
              <a:ext cx="10690696" cy="4239681"/>
              <a:chOff x="0" y="0"/>
              <a:chExt cx="2111743" cy="8374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111743" cy="837468"/>
              </a:xfrm>
              <a:custGeom>
                <a:avLst/>
                <a:gdLst/>
                <a:ahLst/>
                <a:cxnLst/>
                <a:rect l="l" t="t" r="r" b="b"/>
                <a:pathLst>
                  <a:path w="2111743" h="837468">
                    <a:moveTo>
                      <a:pt x="3862" y="0"/>
                    </a:moveTo>
                    <a:lnTo>
                      <a:pt x="2107880" y="0"/>
                    </a:lnTo>
                    <a:cubicBezTo>
                      <a:pt x="2110013" y="0"/>
                      <a:pt x="2111743" y="1729"/>
                      <a:pt x="2111743" y="3862"/>
                    </a:cubicBezTo>
                    <a:lnTo>
                      <a:pt x="2111743" y="833606"/>
                    </a:lnTo>
                    <a:cubicBezTo>
                      <a:pt x="2111743" y="835739"/>
                      <a:pt x="2110013" y="837468"/>
                      <a:pt x="2107880" y="837468"/>
                    </a:cubicBezTo>
                    <a:lnTo>
                      <a:pt x="3862" y="837468"/>
                    </a:lnTo>
                    <a:cubicBezTo>
                      <a:pt x="2838" y="837468"/>
                      <a:pt x="1856" y="837061"/>
                      <a:pt x="1131" y="836337"/>
                    </a:cubicBezTo>
                    <a:cubicBezTo>
                      <a:pt x="407" y="835612"/>
                      <a:pt x="0" y="834630"/>
                      <a:pt x="0" y="833606"/>
                    </a:cubicBezTo>
                    <a:lnTo>
                      <a:pt x="0" y="3862"/>
                    </a:lnTo>
                    <a:cubicBezTo>
                      <a:pt x="0" y="2838"/>
                      <a:pt x="407" y="1856"/>
                      <a:pt x="1131" y="1131"/>
                    </a:cubicBezTo>
                    <a:cubicBezTo>
                      <a:pt x="1856" y="407"/>
                      <a:pt x="2838" y="0"/>
                      <a:pt x="386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66675"/>
                <a:ext cx="2111743" cy="9041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V="1">
              <a:off x="5384994" y="2373461"/>
              <a:ext cx="0" cy="33191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006265" y="7236150"/>
            <a:ext cx="9172487" cy="2022183"/>
            <a:chOff x="0" y="0"/>
            <a:chExt cx="2415799" cy="5325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15799" cy="532591"/>
            </a:xfrm>
            <a:custGeom>
              <a:avLst/>
              <a:gdLst/>
              <a:ahLst/>
              <a:cxnLst/>
              <a:rect l="l" t="t" r="r" b="b"/>
              <a:pathLst>
                <a:path w="2415799" h="532591">
                  <a:moveTo>
                    <a:pt x="33761" y="0"/>
                  </a:moveTo>
                  <a:lnTo>
                    <a:pt x="2382038" y="0"/>
                  </a:lnTo>
                  <a:cubicBezTo>
                    <a:pt x="2400684" y="0"/>
                    <a:pt x="2415799" y="15116"/>
                    <a:pt x="2415799" y="33761"/>
                  </a:cubicBezTo>
                  <a:lnTo>
                    <a:pt x="2415799" y="498830"/>
                  </a:lnTo>
                  <a:cubicBezTo>
                    <a:pt x="2415799" y="517476"/>
                    <a:pt x="2400684" y="532591"/>
                    <a:pt x="2382038" y="532591"/>
                  </a:cubicBezTo>
                  <a:lnTo>
                    <a:pt x="33761" y="532591"/>
                  </a:lnTo>
                  <a:cubicBezTo>
                    <a:pt x="15116" y="532591"/>
                    <a:pt x="0" y="517476"/>
                    <a:pt x="0" y="498830"/>
                  </a:cubicBezTo>
                  <a:lnTo>
                    <a:pt x="0" y="33761"/>
                  </a:lnTo>
                  <a:cubicBezTo>
                    <a:pt x="0" y="15116"/>
                    <a:pt x="15116" y="0"/>
                    <a:pt x="337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2415799" cy="599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2146150" y="6602836"/>
            <a:ext cx="1176330" cy="751173"/>
            <a:chOff x="0" y="0"/>
            <a:chExt cx="982051" cy="62711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82051" cy="627111"/>
            </a:xfrm>
            <a:custGeom>
              <a:avLst/>
              <a:gdLst/>
              <a:ahLst/>
              <a:cxnLst/>
              <a:rect l="l" t="t" r="r" b="b"/>
              <a:pathLst>
                <a:path w="982051" h="627111">
                  <a:moveTo>
                    <a:pt x="982051" y="313556"/>
                  </a:moveTo>
                  <a:lnTo>
                    <a:pt x="575651" y="0"/>
                  </a:lnTo>
                  <a:lnTo>
                    <a:pt x="575651" y="203200"/>
                  </a:lnTo>
                  <a:lnTo>
                    <a:pt x="0" y="203200"/>
                  </a:lnTo>
                  <a:lnTo>
                    <a:pt x="0" y="423911"/>
                  </a:lnTo>
                  <a:lnTo>
                    <a:pt x="575651" y="423911"/>
                  </a:lnTo>
                  <a:lnTo>
                    <a:pt x="575651" y="627111"/>
                  </a:lnTo>
                  <a:lnTo>
                    <a:pt x="982051" y="313556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36525"/>
              <a:ext cx="880451" cy="287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87607" y="7869461"/>
            <a:ext cx="2929888" cy="755561"/>
            <a:chOff x="0" y="0"/>
            <a:chExt cx="3906517" cy="100741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07415" cy="1007415"/>
            </a:xfrm>
            <a:custGeom>
              <a:avLst/>
              <a:gdLst/>
              <a:ahLst/>
              <a:cxnLst/>
              <a:rect l="l" t="t" r="r" b="b"/>
              <a:pathLst>
                <a:path w="1007415" h="1007415">
                  <a:moveTo>
                    <a:pt x="0" y="0"/>
                  </a:moveTo>
                  <a:lnTo>
                    <a:pt x="1007415" y="0"/>
                  </a:lnTo>
                  <a:lnTo>
                    <a:pt x="1007415" y="1007415"/>
                  </a:lnTo>
                  <a:lnTo>
                    <a:pt x="0" y="100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95167" y="301796"/>
              <a:ext cx="2811350" cy="583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53"/>
                </a:lnSpc>
                <a:spcBef>
                  <a:spcPct val="0"/>
                </a:spcBef>
              </a:pPr>
              <a:r>
                <a:rPr lang="en-US" sz="247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거래내역 데이터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8E8E8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94220" y="349164"/>
            <a:ext cx="5369496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현금흐름 예측 모델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03287" y="49275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62579" y="7305719"/>
            <a:ext cx="4595119" cy="179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골프장 운영업 </a:t>
            </a:r>
            <a:r>
              <a:rPr lang="en-US" sz="2294" b="1">
                <a:solidFill>
                  <a:srgbClr val="FF313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464개</a:t>
            </a: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기업의</a:t>
            </a:r>
          </a:p>
          <a:p>
            <a:pPr algn="ctr">
              <a:lnSpc>
                <a:spcPts val="3671"/>
              </a:lnSpc>
            </a:pP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최근 </a:t>
            </a:r>
            <a:r>
              <a:rPr lang="en-US" sz="2294" b="1">
                <a:solidFill>
                  <a:srgbClr val="FF0D1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10년</a:t>
            </a: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(2014~2024) </a:t>
            </a:r>
          </a:p>
          <a:p>
            <a:pPr algn="ctr">
              <a:lnSpc>
                <a:spcPts val="3671"/>
              </a:lnSpc>
            </a:pP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재무 데이터 크롤링</a:t>
            </a:r>
          </a:p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294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[재무상태표, 손익계산서, 현금흐름표]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3961" y="5766232"/>
            <a:ext cx="5557093" cy="561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2999" b="1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총 1백만건의 거래내역 데이터 생성</a:t>
            </a:r>
          </a:p>
        </p:txBody>
      </p:sp>
      <p:sp>
        <p:nvSpPr>
          <p:cNvPr id="45" name="AutoShape 45"/>
          <p:cNvSpPr/>
          <p:nvPr/>
        </p:nvSpPr>
        <p:spPr>
          <a:xfrm>
            <a:off x="11620605" y="8280579"/>
            <a:ext cx="1810455" cy="0"/>
          </a:xfrm>
          <a:prstGeom prst="line">
            <a:avLst/>
          </a:prstGeom>
          <a:ln w="66675" cap="flat">
            <a:solidFill>
              <a:srgbClr val="008485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3637584" y="7882484"/>
            <a:ext cx="3320829" cy="796191"/>
            <a:chOff x="0" y="0"/>
            <a:chExt cx="4427772" cy="1061588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61588" cy="1061588"/>
            </a:xfrm>
            <a:custGeom>
              <a:avLst/>
              <a:gdLst/>
              <a:ahLst/>
              <a:cxnLst/>
              <a:rect l="l" t="t" r="r" b="b"/>
              <a:pathLst>
                <a:path w="1061588" h="1061588">
                  <a:moveTo>
                    <a:pt x="0" y="0"/>
                  </a:moveTo>
                  <a:lnTo>
                    <a:pt x="1061588" y="0"/>
                  </a:lnTo>
                  <a:lnTo>
                    <a:pt x="1061588" y="1061588"/>
                  </a:lnTo>
                  <a:lnTo>
                    <a:pt x="0" y="1061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354768" y="253928"/>
              <a:ext cx="3073003" cy="540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6"/>
                </a:lnSpc>
                <a:spcBef>
                  <a:spcPct val="0"/>
                </a:spcBef>
              </a:pPr>
              <a:r>
                <a:rPr lang="en-US" sz="2291" b="1">
                  <a:solidFill>
                    <a:srgbClr val="008485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미래 현금흐름 예측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675780" y="3187558"/>
            <a:ext cx="1077377" cy="751173"/>
            <a:chOff x="0" y="0"/>
            <a:chExt cx="899441" cy="62711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99441" cy="627111"/>
            </a:xfrm>
            <a:custGeom>
              <a:avLst/>
              <a:gdLst/>
              <a:ahLst/>
              <a:cxnLst/>
              <a:rect l="l" t="t" r="r" b="b"/>
              <a:pathLst>
                <a:path w="899441" h="627111">
                  <a:moveTo>
                    <a:pt x="899441" y="313556"/>
                  </a:moveTo>
                  <a:lnTo>
                    <a:pt x="493041" y="0"/>
                  </a:lnTo>
                  <a:lnTo>
                    <a:pt x="493041" y="203200"/>
                  </a:lnTo>
                  <a:lnTo>
                    <a:pt x="0" y="203200"/>
                  </a:lnTo>
                  <a:lnTo>
                    <a:pt x="0" y="423911"/>
                  </a:lnTo>
                  <a:lnTo>
                    <a:pt x="493041" y="423911"/>
                  </a:lnTo>
                  <a:lnTo>
                    <a:pt x="493041" y="627111"/>
                  </a:lnTo>
                  <a:lnTo>
                    <a:pt x="899441" y="313556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136525"/>
              <a:ext cx="797841" cy="287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72125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46389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72125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379293" y="2570301"/>
            <a:ext cx="4259355" cy="2890105"/>
            <a:chOff x="0" y="0"/>
            <a:chExt cx="1121805" cy="7611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0EAEE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99775" y="2570301"/>
            <a:ext cx="4259355" cy="2890105"/>
            <a:chOff x="0" y="0"/>
            <a:chExt cx="1121805" cy="7611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8E8E8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405510" y="3053435"/>
            <a:ext cx="1651254" cy="683723"/>
          </a:xfrm>
          <a:custGeom>
            <a:avLst/>
            <a:gdLst/>
            <a:ahLst/>
            <a:cxnLst/>
            <a:rect l="l" t="t" r="r" b="b"/>
            <a:pathLst>
              <a:path w="1651254" h="683723">
                <a:moveTo>
                  <a:pt x="0" y="0"/>
                </a:moveTo>
                <a:lnTo>
                  <a:pt x="1651254" y="0"/>
                </a:lnTo>
                <a:lnTo>
                  <a:pt x="1651254" y="683723"/>
                </a:lnTo>
                <a:lnTo>
                  <a:pt x="0" y="683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816890" y="2570301"/>
            <a:ext cx="4259355" cy="2890105"/>
            <a:chOff x="0" y="0"/>
            <a:chExt cx="1121805" cy="7611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0EAEE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380977" y="5928190"/>
            <a:ext cx="4259355" cy="2890105"/>
            <a:chOff x="0" y="0"/>
            <a:chExt cx="1121805" cy="7611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DEDED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4029097" y="6277876"/>
            <a:ext cx="959746" cy="959746"/>
          </a:xfrm>
          <a:custGeom>
            <a:avLst/>
            <a:gdLst/>
            <a:ahLst/>
            <a:cxnLst/>
            <a:rect l="l" t="t" r="r" b="b"/>
            <a:pathLst>
              <a:path w="959746" h="959746">
                <a:moveTo>
                  <a:pt x="0" y="0"/>
                </a:moveTo>
                <a:lnTo>
                  <a:pt x="959746" y="0"/>
                </a:lnTo>
                <a:lnTo>
                  <a:pt x="959746" y="959745"/>
                </a:lnTo>
                <a:lnTo>
                  <a:pt x="0" y="959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13455562" y="2894624"/>
            <a:ext cx="982010" cy="1001345"/>
          </a:xfrm>
          <a:custGeom>
            <a:avLst/>
            <a:gdLst/>
            <a:ahLst/>
            <a:cxnLst/>
            <a:rect l="l" t="t" r="r" b="b"/>
            <a:pathLst>
              <a:path w="982010" h="1001345">
                <a:moveTo>
                  <a:pt x="0" y="0"/>
                </a:moveTo>
                <a:lnTo>
                  <a:pt x="982010" y="0"/>
                </a:lnTo>
                <a:lnTo>
                  <a:pt x="982010" y="1001345"/>
                </a:lnTo>
                <a:lnTo>
                  <a:pt x="0" y="1001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4" r="-984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1818574" y="5928190"/>
            <a:ext cx="4259355" cy="2890105"/>
            <a:chOff x="0" y="0"/>
            <a:chExt cx="1121805" cy="76118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DEDED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4437572" y="6490121"/>
            <a:ext cx="959948" cy="665161"/>
          </a:xfrm>
          <a:custGeom>
            <a:avLst/>
            <a:gdLst/>
            <a:ahLst/>
            <a:cxnLst/>
            <a:rect l="l" t="t" r="r" b="b"/>
            <a:pathLst>
              <a:path w="959948" h="665161">
                <a:moveTo>
                  <a:pt x="0" y="0"/>
                </a:moveTo>
                <a:lnTo>
                  <a:pt x="959948" y="0"/>
                </a:lnTo>
                <a:lnTo>
                  <a:pt x="959948" y="665161"/>
                </a:lnTo>
                <a:lnTo>
                  <a:pt x="0" y="665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12411106" y="6490121"/>
            <a:ext cx="1641355" cy="664912"/>
          </a:xfrm>
          <a:custGeom>
            <a:avLst/>
            <a:gdLst/>
            <a:ahLst/>
            <a:cxnLst/>
            <a:rect l="l" t="t" r="r" b="b"/>
            <a:pathLst>
              <a:path w="1641355" h="664912">
                <a:moveTo>
                  <a:pt x="0" y="0"/>
                </a:moveTo>
                <a:lnTo>
                  <a:pt x="1641356" y="0"/>
                </a:lnTo>
                <a:lnTo>
                  <a:pt x="1641356" y="664912"/>
                </a:lnTo>
                <a:lnTo>
                  <a:pt x="0" y="664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31"/>
          <p:cNvGrpSpPr/>
          <p:nvPr/>
        </p:nvGrpSpPr>
        <p:grpSpPr>
          <a:xfrm>
            <a:off x="7178219" y="5928190"/>
            <a:ext cx="4259355" cy="2890105"/>
            <a:chOff x="0" y="0"/>
            <a:chExt cx="1121805" cy="7611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1805" cy="761180"/>
            </a:xfrm>
            <a:custGeom>
              <a:avLst/>
              <a:gdLst/>
              <a:ahLst/>
              <a:cxnLst/>
              <a:rect l="l" t="t" r="r" b="b"/>
              <a:pathLst>
                <a:path w="1121805" h="761180">
                  <a:moveTo>
                    <a:pt x="54529" y="0"/>
                  </a:moveTo>
                  <a:lnTo>
                    <a:pt x="1067277" y="0"/>
                  </a:lnTo>
                  <a:cubicBezTo>
                    <a:pt x="1097392" y="0"/>
                    <a:pt x="1121805" y="24413"/>
                    <a:pt x="1121805" y="54529"/>
                  </a:cubicBezTo>
                  <a:lnTo>
                    <a:pt x="1121805" y="706651"/>
                  </a:lnTo>
                  <a:cubicBezTo>
                    <a:pt x="1121805" y="736767"/>
                    <a:pt x="1097392" y="761180"/>
                    <a:pt x="1067277" y="761180"/>
                  </a:cubicBezTo>
                  <a:lnTo>
                    <a:pt x="54529" y="761180"/>
                  </a:lnTo>
                  <a:cubicBezTo>
                    <a:pt x="40067" y="761180"/>
                    <a:pt x="26197" y="755435"/>
                    <a:pt x="15971" y="745209"/>
                  </a:cubicBezTo>
                  <a:cubicBezTo>
                    <a:pt x="5745" y="734983"/>
                    <a:pt x="0" y="721113"/>
                    <a:pt x="0" y="706651"/>
                  </a:cubicBezTo>
                  <a:lnTo>
                    <a:pt x="0" y="54529"/>
                  </a:lnTo>
                  <a:cubicBezTo>
                    <a:pt x="0" y="40067"/>
                    <a:pt x="5745" y="26197"/>
                    <a:pt x="15971" y="15971"/>
                  </a:cubicBezTo>
                  <a:cubicBezTo>
                    <a:pt x="26197" y="5745"/>
                    <a:pt x="40067" y="0"/>
                    <a:pt x="54529" y="0"/>
                  </a:cubicBezTo>
                  <a:close/>
                </a:path>
              </a:pathLst>
            </a:custGeom>
            <a:solidFill>
              <a:srgbClr val="E0EAEE"/>
            </a:solidFill>
            <a:ln w="47625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121805" cy="827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951001" y="2852433"/>
            <a:ext cx="1119307" cy="1085728"/>
          </a:xfrm>
          <a:custGeom>
            <a:avLst/>
            <a:gdLst/>
            <a:ahLst/>
            <a:cxnLst/>
            <a:rect l="l" t="t" r="r" b="b"/>
            <a:pathLst>
              <a:path w="1119307" h="1085728">
                <a:moveTo>
                  <a:pt x="0" y="0"/>
                </a:moveTo>
                <a:lnTo>
                  <a:pt x="1119307" y="0"/>
                </a:lnTo>
                <a:lnTo>
                  <a:pt x="1119307" y="1085728"/>
                </a:lnTo>
                <a:lnTo>
                  <a:pt x="0" y="1085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8667941" y="6341214"/>
            <a:ext cx="1126391" cy="962728"/>
          </a:xfrm>
          <a:custGeom>
            <a:avLst/>
            <a:gdLst/>
            <a:ahLst/>
            <a:cxnLst/>
            <a:rect l="l" t="t" r="r" b="b"/>
            <a:pathLst>
              <a:path w="1126391" h="962728">
                <a:moveTo>
                  <a:pt x="0" y="0"/>
                </a:moveTo>
                <a:lnTo>
                  <a:pt x="1126391" y="0"/>
                </a:lnTo>
                <a:lnTo>
                  <a:pt x="1126391" y="962727"/>
                </a:lnTo>
                <a:lnTo>
                  <a:pt x="0" y="962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6" name="TextBox 36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8E8E8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94220" y="356598"/>
            <a:ext cx="2511921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사용기술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3287" y="500190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48344" y="4089899"/>
            <a:ext cx="2924621" cy="113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Selenium</a:t>
            </a:r>
          </a:p>
          <a:p>
            <a:pPr algn="ctr">
              <a:lnSpc>
                <a:spcPts val="2962"/>
              </a:lnSpc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회원권 시세 크롤링 및 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dart 재무데이터 크롤링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01866" y="4089899"/>
            <a:ext cx="2858542" cy="113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Faker Library</a:t>
            </a:r>
          </a:p>
          <a:p>
            <a:pPr algn="ctr">
              <a:lnSpc>
                <a:spcPts val="2962"/>
              </a:lnSpc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재무데이터 기반 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가상 골프장 거래 데이터 생성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782018" y="4089899"/>
            <a:ext cx="2360265" cy="76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Autogluon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현금흐름 예측 모델 훈련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740446" y="7450557"/>
            <a:ext cx="3537049" cy="76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Cloud Document AI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재무상태표 및 사업자등록증 OCR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80802" y="7460082"/>
            <a:ext cx="3962698" cy="113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기상청 OPEN API, MeteoSource</a:t>
            </a:r>
          </a:p>
          <a:p>
            <a:pPr algn="ctr">
              <a:lnSpc>
                <a:spcPts val="2962"/>
              </a:lnSpc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골프장 예약 서비스 날씨 제공 및 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일출 시간에 따른 티오프 타임 동적 생성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29338" y="7450557"/>
            <a:ext cx="3357116" cy="113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Oracle Scheduler </a:t>
            </a:r>
          </a:p>
          <a:p>
            <a:pPr algn="ctr">
              <a:lnSpc>
                <a:spcPts val="2962"/>
              </a:lnSpc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크롤링된 회원권 시세 업데이트 및 </a:t>
            </a:r>
          </a:p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18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라운딩 예약 상태 업데이트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569961"/>
            <a:ext cx="1688231" cy="1174264"/>
            <a:chOff x="0" y="0"/>
            <a:chExt cx="444637" cy="309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08485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094220" y="1744226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>
            <a:off x="2094220" y="569961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6894" y="2120463"/>
            <a:ext cx="16374211" cy="5093747"/>
            <a:chOff x="0" y="0"/>
            <a:chExt cx="4312549" cy="13415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12550" cy="1341563"/>
            </a:xfrm>
            <a:custGeom>
              <a:avLst/>
              <a:gdLst/>
              <a:ahLst/>
              <a:cxnLst/>
              <a:rect l="l" t="t" r="r" b="b"/>
              <a:pathLst>
                <a:path w="4312550" h="1341563">
                  <a:moveTo>
                    <a:pt x="14184" y="0"/>
                  </a:moveTo>
                  <a:lnTo>
                    <a:pt x="4298365" y="0"/>
                  </a:lnTo>
                  <a:cubicBezTo>
                    <a:pt x="4302127" y="0"/>
                    <a:pt x="4305735" y="1494"/>
                    <a:pt x="4308395" y="4155"/>
                  </a:cubicBezTo>
                  <a:cubicBezTo>
                    <a:pt x="4311055" y="6815"/>
                    <a:pt x="4312550" y="10422"/>
                    <a:pt x="4312550" y="14184"/>
                  </a:cubicBezTo>
                  <a:lnTo>
                    <a:pt x="4312550" y="1327379"/>
                  </a:lnTo>
                  <a:cubicBezTo>
                    <a:pt x="4312550" y="1331141"/>
                    <a:pt x="4311055" y="1334748"/>
                    <a:pt x="4308395" y="1337408"/>
                  </a:cubicBezTo>
                  <a:cubicBezTo>
                    <a:pt x="4305735" y="1340069"/>
                    <a:pt x="4302127" y="1341563"/>
                    <a:pt x="4298365" y="1341563"/>
                  </a:cubicBezTo>
                  <a:lnTo>
                    <a:pt x="14184" y="1341563"/>
                  </a:lnTo>
                  <a:cubicBezTo>
                    <a:pt x="10422" y="1341563"/>
                    <a:pt x="6815" y="1340069"/>
                    <a:pt x="4155" y="1337408"/>
                  </a:cubicBezTo>
                  <a:cubicBezTo>
                    <a:pt x="1494" y="1334748"/>
                    <a:pt x="0" y="1331141"/>
                    <a:pt x="0" y="1327379"/>
                  </a:cubicBezTo>
                  <a:lnTo>
                    <a:pt x="0" y="14184"/>
                  </a:lnTo>
                  <a:cubicBezTo>
                    <a:pt x="0" y="10422"/>
                    <a:pt x="1494" y="6815"/>
                    <a:pt x="4155" y="4155"/>
                  </a:cubicBezTo>
                  <a:cubicBezTo>
                    <a:pt x="6815" y="1494"/>
                    <a:pt x="10422" y="0"/>
                    <a:pt x="141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312549" cy="1408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620325" y="7595210"/>
            <a:ext cx="9669535" cy="1911503"/>
            <a:chOff x="0" y="0"/>
            <a:chExt cx="2546709" cy="50344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6709" cy="503441"/>
            </a:xfrm>
            <a:custGeom>
              <a:avLst/>
              <a:gdLst/>
              <a:ahLst/>
              <a:cxnLst/>
              <a:rect l="l" t="t" r="r" b="b"/>
              <a:pathLst>
                <a:path w="2546709" h="503441">
                  <a:moveTo>
                    <a:pt x="24020" y="0"/>
                  </a:moveTo>
                  <a:lnTo>
                    <a:pt x="2522689" y="0"/>
                  </a:lnTo>
                  <a:cubicBezTo>
                    <a:pt x="2535955" y="0"/>
                    <a:pt x="2546709" y="10754"/>
                    <a:pt x="2546709" y="24020"/>
                  </a:cubicBezTo>
                  <a:lnTo>
                    <a:pt x="2546709" y="479422"/>
                  </a:lnTo>
                  <a:cubicBezTo>
                    <a:pt x="2546709" y="492687"/>
                    <a:pt x="2535955" y="503441"/>
                    <a:pt x="2522689" y="503441"/>
                  </a:cubicBezTo>
                  <a:lnTo>
                    <a:pt x="24020" y="503441"/>
                  </a:lnTo>
                  <a:cubicBezTo>
                    <a:pt x="10754" y="503441"/>
                    <a:pt x="0" y="492687"/>
                    <a:pt x="0" y="479422"/>
                  </a:cubicBezTo>
                  <a:lnTo>
                    <a:pt x="0" y="24020"/>
                  </a:lnTo>
                  <a:cubicBezTo>
                    <a:pt x="0" y="10754"/>
                    <a:pt x="10754" y="0"/>
                    <a:pt x="240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8485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546709" cy="570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64615" y="2519270"/>
            <a:ext cx="4758769" cy="4296133"/>
            <a:chOff x="0" y="0"/>
            <a:chExt cx="1253338" cy="113149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3338" cy="1131492"/>
            </a:xfrm>
            <a:custGeom>
              <a:avLst/>
              <a:gdLst/>
              <a:ahLst/>
              <a:cxnLst/>
              <a:rect l="l" t="t" r="r" b="b"/>
              <a:pathLst>
                <a:path w="1253338" h="1131492">
                  <a:moveTo>
                    <a:pt x="48806" y="0"/>
                  </a:moveTo>
                  <a:lnTo>
                    <a:pt x="1204532" y="0"/>
                  </a:lnTo>
                  <a:cubicBezTo>
                    <a:pt x="1217476" y="0"/>
                    <a:pt x="1229890" y="5142"/>
                    <a:pt x="1239043" y="14295"/>
                  </a:cubicBezTo>
                  <a:cubicBezTo>
                    <a:pt x="1248196" y="23448"/>
                    <a:pt x="1253338" y="35862"/>
                    <a:pt x="1253338" y="48806"/>
                  </a:cubicBezTo>
                  <a:lnTo>
                    <a:pt x="1253338" y="1082686"/>
                  </a:lnTo>
                  <a:cubicBezTo>
                    <a:pt x="1253338" y="1095630"/>
                    <a:pt x="1248196" y="1108044"/>
                    <a:pt x="1239043" y="1117197"/>
                  </a:cubicBezTo>
                  <a:cubicBezTo>
                    <a:pt x="1229890" y="1126350"/>
                    <a:pt x="1217476" y="1131492"/>
                    <a:pt x="1204532" y="1131492"/>
                  </a:cubicBezTo>
                  <a:lnTo>
                    <a:pt x="48806" y="1131492"/>
                  </a:lnTo>
                  <a:cubicBezTo>
                    <a:pt x="35862" y="1131492"/>
                    <a:pt x="23448" y="1126350"/>
                    <a:pt x="14295" y="1117197"/>
                  </a:cubicBezTo>
                  <a:cubicBezTo>
                    <a:pt x="5142" y="1108044"/>
                    <a:pt x="0" y="1095630"/>
                    <a:pt x="0" y="1082686"/>
                  </a:cubicBezTo>
                  <a:lnTo>
                    <a:pt x="0" y="48806"/>
                  </a:lnTo>
                  <a:cubicBezTo>
                    <a:pt x="0" y="35862"/>
                    <a:pt x="5142" y="23448"/>
                    <a:pt x="14295" y="14295"/>
                  </a:cubicBezTo>
                  <a:cubicBezTo>
                    <a:pt x="23448" y="5142"/>
                    <a:pt x="35862" y="0"/>
                    <a:pt x="48806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253338" cy="119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92107" y="2478778"/>
            <a:ext cx="4758769" cy="4336625"/>
            <a:chOff x="0" y="0"/>
            <a:chExt cx="1253338" cy="114215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3338" cy="1142156"/>
            </a:xfrm>
            <a:custGeom>
              <a:avLst/>
              <a:gdLst/>
              <a:ahLst/>
              <a:cxnLst/>
              <a:rect l="l" t="t" r="r" b="b"/>
              <a:pathLst>
                <a:path w="1253338" h="1142156">
                  <a:moveTo>
                    <a:pt x="48806" y="0"/>
                  </a:moveTo>
                  <a:lnTo>
                    <a:pt x="1204532" y="0"/>
                  </a:lnTo>
                  <a:cubicBezTo>
                    <a:pt x="1217476" y="0"/>
                    <a:pt x="1229890" y="5142"/>
                    <a:pt x="1239043" y="14295"/>
                  </a:cubicBezTo>
                  <a:cubicBezTo>
                    <a:pt x="1248196" y="23448"/>
                    <a:pt x="1253338" y="35862"/>
                    <a:pt x="1253338" y="48806"/>
                  </a:cubicBezTo>
                  <a:lnTo>
                    <a:pt x="1253338" y="1093350"/>
                  </a:lnTo>
                  <a:cubicBezTo>
                    <a:pt x="1253338" y="1106294"/>
                    <a:pt x="1248196" y="1118708"/>
                    <a:pt x="1239043" y="1127861"/>
                  </a:cubicBezTo>
                  <a:cubicBezTo>
                    <a:pt x="1229890" y="1137014"/>
                    <a:pt x="1217476" y="1142156"/>
                    <a:pt x="1204532" y="1142156"/>
                  </a:cubicBezTo>
                  <a:lnTo>
                    <a:pt x="48806" y="1142156"/>
                  </a:lnTo>
                  <a:cubicBezTo>
                    <a:pt x="35862" y="1142156"/>
                    <a:pt x="23448" y="1137014"/>
                    <a:pt x="14295" y="1127861"/>
                  </a:cubicBezTo>
                  <a:cubicBezTo>
                    <a:pt x="5142" y="1118708"/>
                    <a:pt x="0" y="1106294"/>
                    <a:pt x="0" y="1093350"/>
                  </a:cubicBezTo>
                  <a:lnTo>
                    <a:pt x="0" y="48806"/>
                  </a:lnTo>
                  <a:cubicBezTo>
                    <a:pt x="0" y="35862"/>
                    <a:pt x="5142" y="23448"/>
                    <a:pt x="14295" y="14295"/>
                  </a:cubicBezTo>
                  <a:cubicBezTo>
                    <a:pt x="23448" y="5142"/>
                    <a:pt x="35862" y="0"/>
                    <a:pt x="48806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253338" cy="1208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29157" y="7790720"/>
            <a:ext cx="8969726" cy="1520482"/>
            <a:chOff x="0" y="0"/>
            <a:chExt cx="2362397" cy="4004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62397" cy="400456"/>
            </a:xfrm>
            <a:custGeom>
              <a:avLst/>
              <a:gdLst/>
              <a:ahLst/>
              <a:cxnLst/>
              <a:rect l="l" t="t" r="r" b="b"/>
              <a:pathLst>
                <a:path w="2362397" h="400456">
                  <a:moveTo>
                    <a:pt x="25893" y="0"/>
                  </a:moveTo>
                  <a:lnTo>
                    <a:pt x="2336504" y="0"/>
                  </a:lnTo>
                  <a:cubicBezTo>
                    <a:pt x="2343371" y="0"/>
                    <a:pt x="2349957" y="2728"/>
                    <a:pt x="2354813" y="7584"/>
                  </a:cubicBezTo>
                  <a:cubicBezTo>
                    <a:pt x="2359669" y="12440"/>
                    <a:pt x="2362397" y="19026"/>
                    <a:pt x="2362397" y="25893"/>
                  </a:cubicBezTo>
                  <a:lnTo>
                    <a:pt x="2362397" y="374563"/>
                  </a:lnTo>
                  <a:cubicBezTo>
                    <a:pt x="2362397" y="381430"/>
                    <a:pt x="2359669" y="388016"/>
                    <a:pt x="2354813" y="392872"/>
                  </a:cubicBezTo>
                  <a:cubicBezTo>
                    <a:pt x="2349957" y="397728"/>
                    <a:pt x="2343371" y="400456"/>
                    <a:pt x="2336504" y="400456"/>
                  </a:cubicBezTo>
                  <a:lnTo>
                    <a:pt x="25893" y="400456"/>
                  </a:lnTo>
                  <a:cubicBezTo>
                    <a:pt x="19026" y="400456"/>
                    <a:pt x="12440" y="397728"/>
                    <a:pt x="7584" y="392872"/>
                  </a:cubicBezTo>
                  <a:cubicBezTo>
                    <a:pt x="2728" y="388016"/>
                    <a:pt x="0" y="381430"/>
                    <a:pt x="0" y="374563"/>
                  </a:cubicBezTo>
                  <a:lnTo>
                    <a:pt x="0" y="25893"/>
                  </a:lnTo>
                  <a:cubicBezTo>
                    <a:pt x="0" y="19026"/>
                    <a:pt x="2728" y="12440"/>
                    <a:pt x="7584" y="7584"/>
                  </a:cubicBezTo>
                  <a:cubicBezTo>
                    <a:pt x="12440" y="2728"/>
                    <a:pt x="19026" y="0"/>
                    <a:pt x="25893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2362397" cy="467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37735" y="2519270"/>
            <a:ext cx="4758769" cy="4296133"/>
            <a:chOff x="0" y="0"/>
            <a:chExt cx="1253338" cy="11314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3338" cy="1131492"/>
            </a:xfrm>
            <a:custGeom>
              <a:avLst/>
              <a:gdLst/>
              <a:ahLst/>
              <a:cxnLst/>
              <a:rect l="l" t="t" r="r" b="b"/>
              <a:pathLst>
                <a:path w="1253338" h="1131492">
                  <a:moveTo>
                    <a:pt x="48806" y="0"/>
                  </a:moveTo>
                  <a:lnTo>
                    <a:pt x="1204532" y="0"/>
                  </a:lnTo>
                  <a:cubicBezTo>
                    <a:pt x="1217476" y="0"/>
                    <a:pt x="1229890" y="5142"/>
                    <a:pt x="1239043" y="14295"/>
                  </a:cubicBezTo>
                  <a:cubicBezTo>
                    <a:pt x="1248196" y="23448"/>
                    <a:pt x="1253338" y="35862"/>
                    <a:pt x="1253338" y="48806"/>
                  </a:cubicBezTo>
                  <a:lnTo>
                    <a:pt x="1253338" y="1082686"/>
                  </a:lnTo>
                  <a:cubicBezTo>
                    <a:pt x="1253338" y="1095630"/>
                    <a:pt x="1248196" y="1108044"/>
                    <a:pt x="1239043" y="1117197"/>
                  </a:cubicBezTo>
                  <a:cubicBezTo>
                    <a:pt x="1229890" y="1126350"/>
                    <a:pt x="1217476" y="1131492"/>
                    <a:pt x="1204532" y="1131492"/>
                  </a:cubicBezTo>
                  <a:lnTo>
                    <a:pt x="48806" y="1131492"/>
                  </a:lnTo>
                  <a:cubicBezTo>
                    <a:pt x="35862" y="1131492"/>
                    <a:pt x="23448" y="1126350"/>
                    <a:pt x="14295" y="1117197"/>
                  </a:cubicBezTo>
                  <a:cubicBezTo>
                    <a:pt x="5142" y="1108044"/>
                    <a:pt x="0" y="1095630"/>
                    <a:pt x="0" y="1082686"/>
                  </a:cubicBezTo>
                  <a:lnTo>
                    <a:pt x="0" y="48806"/>
                  </a:lnTo>
                  <a:cubicBezTo>
                    <a:pt x="0" y="35862"/>
                    <a:pt x="5142" y="23448"/>
                    <a:pt x="14295" y="14295"/>
                  </a:cubicBezTo>
                  <a:cubicBezTo>
                    <a:pt x="23448" y="5142"/>
                    <a:pt x="35862" y="0"/>
                    <a:pt x="48806" y="0"/>
                  </a:cubicBezTo>
                  <a:close/>
                </a:path>
              </a:pathLst>
            </a:custGeom>
            <a:solidFill>
              <a:srgbClr val="E0EAEE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1253338" cy="1198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26476" y="3109399"/>
            <a:ext cx="4381287" cy="1091215"/>
            <a:chOff x="0" y="0"/>
            <a:chExt cx="1153919" cy="2873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53919" cy="287398"/>
            </a:xfrm>
            <a:custGeom>
              <a:avLst/>
              <a:gdLst/>
              <a:ahLst/>
              <a:cxnLst/>
              <a:rect l="l" t="t" r="r" b="b"/>
              <a:pathLst>
                <a:path w="1153919" h="287398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252057"/>
                  </a:lnTo>
                  <a:cubicBezTo>
                    <a:pt x="1153919" y="271575"/>
                    <a:pt x="1138097" y="287398"/>
                    <a:pt x="1118578" y="287398"/>
                  </a:cubicBezTo>
                  <a:lnTo>
                    <a:pt x="35341" y="287398"/>
                  </a:lnTo>
                  <a:cubicBezTo>
                    <a:pt x="15823" y="287398"/>
                    <a:pt x="0" y="271575"/>
                    <a:pt x="0" y="252057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153919" cy="354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26476" y="4314914"/>
            <a:ext cx="4381287" cy="1091215"/>
            <a:chOff x="0" y="0"/>
            <a:chExt cx="1153919" cy="2873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53919" cy="287398"/>
            </a:xfrm>
            <a:custGeom>
              <a:avLst/>
              <a:gdLst/>
              <a:ahLst/>
              <a:cxnLst/>
              <a:rect l="l" t="t" r="r" b="b"/>
              <a:pathLst>
                <a:path w="1153919" h="287398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252057"/>
                  </a:lnTo>
                  <a:cubicBezTo>
                    <a:pt x="1153919" y="271575"/>
                    <a:pt x="1138097" y="287398"/>
                    <a:pt x="1118578" y="287398"/>
                  </a:cubicBezTo>
                  <a:lnTo>
                    <a:pt x="35341" y="287398"/>
                  </a:lnTo>
                  <a:cubicBezTo>
                    <a:pt x="15823" y="287398"/>
                    <a:pt x="0" y="271575"/>
                    <a:pt x="0" y="252057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1153919" cy="354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226476" y="5520428"/>
            <a:ext cx="4381287" cy="1091215"/>
            <a:chOff x="0" y="0"/>
            <a:chExt cx="1153919" cy="2873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53919" cy="287398"/>
            </a:xfrm>
            <a:custGeom>
              <a:avLst/>
              <a:gdLst/>
              <a:ahLst/>
              <a:cxnLst/>
              <a:rect l="l" t="t" r="r" b="b"/>
              <a:pathLst>
                <a:path w="1153919" h="287398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252057"/>
                  </a:lnTo>
                  <a:cubicBezTo>
                    <a:pt x="1153919" y="271575"/>
                    <a:pt x="1138097" y="287398"/>
                    <a:pt x="1118578" y="287398"/>
                  </a:cubicBezTo>
                  <a:lnTo>
                    <a:pt x="35341" y="287398"/>
                  </a:lnTo>
                  <a:cubicBezTo>
                    <a:pt x="15823" y="287398"/>
                    <a:pt x="0" y="271575"/>
                    <a:pt x="0" y="252057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153919" cy="354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953357" y="5406128"/>
            <a:ext cx="4381287" cy="1205515"/>
            <a:chOff x="0" y="0"/>
            <a:chExt cx="1153919" cy="31750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53919" cy="317502"/>
            </a:xfrm>
            <a:custGeom>
              <a:avLst/>
              <a:gdLst/>
              <a:ahLst/>
              <a:cxnLst/>
              <a:rect l="l" t="t" r="r" b="b"/>
              <a:pathLst>
                <a:path w="1153919" h="317502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282161"/>
                  </a:lnTo>
                  <a:cubicBezTo>
                    <a:pt x="1153919" y="301679"/>
                    <a:pt x="1138097" y="317502"/>
                    <a:pt x="1118578" y="317502"/>
                  </a:cubicBezTo>
                  <a:lnTo>
                    <a:pt x="35341" y="317502"/>
                  </a:lnTo>
                  <a:cubicBezTo>
                    <a:pt x="25968" y="317502"/>
                    <a:pt x="16979" y="313778"/>
                    <a:pt x="10351" y="307151"/>
                  </a:cubicBezTo>
                  <a:cubicBezTo>
                    <a:pt x="3723" y="300523"/>
                    <a:pt x="0" y="291534"/>
                    <a:pt x="0" y="282161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1153919" cy="384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53662" y="3109399"/>
            <a:ext cx="4381287" cy="2134804"/>
            <a:chOff x="0" y="0"/>
            <a:chExt cx="1153919" cy="56225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3919" cy="562253"/>
            </a:xfrm>
            <a:custGeom>
              <a:avLst/>
              <a:gdLst/>
              <a:ahLst/>
              <a:cxnLst/>
              <a:rect l="l" t="t" r="r" b="b"/>
              <a:pathLst>
                <a:path w="1153919" h="562253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526912"/>
                  </a:lnTo>
                  <a:cubicBezTo>
                    <a:pt x="1153919" y="546430"/>
                    <a:pt x="1138097" y="562253"/>
                    <a:pt x="1118578" y="562253"/>
                  </a:cubicBezTo>
                  <a:lnTo>
                    <a:pt x="35341" y="562253"/>
                  </a:lnTo>
                  <a:cubicBezTo>
                    <a:pt x="25968" y="562253"/>
                    <a:pt x="16979" y="558530"/>
                    <a:pt x="10351" y="551902"/>
                  </a:cubicBezTo>
                  <a:cubicBezTo>
                    <a:pt x="3723" y="545274"/>
                    <a:pt x="0" y="536285"/>
                    <a:pt x="0" y="526912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1153919" cy="628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78479" y="3109399"/>
            <a:ext cx="4381287" cy="3502244"/>
            <a:chOff x="0" y="0"/>
            <a:chExt cx="1153919" cy="92240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53919" cy="922402"/>
            </a:xfrm>
            <a:custGeom>
              <a:avLst/>
              <a:gdLst/>
              <a:ahLst/>
              <a:cxnLst/>
              <a:rect l="l" t="t" r="r" b="b"/>
              <a:pathLst>
                <a:path w="1153919" h="922402">
                  <a:moveTo>
                    <a:pt x="35341" y="0"/>
                  </a:moveTo>
                  <a:lnTo>
                    <a:pt x="1118578" y="0"/>
                  </a:lnTo>
                  <a:cubicBezTo>
                    <a:pt x="1127951" y="0"/>
                    <a:pt x="1136940" y="3723"/>
                    <a:pt x="1143568" y="10351"/>
                  </a:cubicBezTo>
                  <a:cubicBezTo>
                    <a:pt x="1150196" y="16979"/>
                    <a:pt x="1153919" y="25968"/>
                    <a:pt x="1153919" y="35341"/>
                  </a:cubicBezTo>
                  <a:lnTo>
                    <a:pt x="1153919" y="887061"/>
                  </a:lnTo>
                  <a:cubicBezTo>
                    <a:pt x="1153919" y="906579"/>
                    <a:pt x="1138097" y="922402"/>
                    <a:pt x="1118578" y="922402"/>
                  </a:cubicBezTo>
                  <a:lnTo>
                    <a:pt x="35341" y="922402"/>
                  </a:lnTo>
                  <a:cubicBezTo>
                    <a:pt x="15823" y="922402"/>
                    <a:pt x="0" y="906579"/>
                    <a:pt x="0" y="887061"/>
                  </a:cubicBezTo>
                  <a:lnTo>
                    <a:pt x="0" y="35341"/>
                  </a:lnTo>
                  <a:cubicBezTo>
                    <a:pt x="0" y="15823"/>
                    <a:pt x="15823" y="0"/>
                    <a:pt x="353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66675"/>
              <a:ext cx="1153919" cy="989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2337118" y="3536230"/>
            <a:ext cx="3064007" cy="1024254"/>
          </a:xfrm>
          <a:custGeom>
            <a:avLst/>
            <a:gdLst/>
            <a:ahLst/>
            <a:cxnLst/>
            <a:rect l="l" t="t" r="r" b="b"/>
            <a:pathLst>
              <a:path w="3064007" h="1024254">
                <a:moveTo>
                  <a:pt x="0" y="0"/>
                </a:moveTo>
                <a:lnTo>
                  <a:pt x="3064008" y="0"/>
                </a:lnTo>
                <a:lnTo>
                  <a:pt x="3064008" y="1024254"/>
                </a:lnTo>
                <a:lnTo>
                  <a:pt x="0" y="102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8" name="Freeform 48"/>
          <p:cNvSpPr/>
          <p:nvPr/>
        </p:nvSpPr>
        <p:spPr>
          <a:xfrm>
            <a:off x="2100429" y="5152551"/>
            <a:ext cx="1022229" cy="1022229"/>
          </a:xfrm>
          <a:custGeom>
            <a:avLst/>
            <a:gdLst/>
            <a:ahLst/>
            <a:cxnLst/>
            <a:rect l="l" t="t" r="r" b="b"/>
            <a:pathLst>
              <a:path w="1022229" h="1022229">
                <a:moveTo>
                  <a:pt x="0" y="0"/>
                </a:moveTo>
                <a:lnTo>
                  <a:pt x="1022229" y="0"/>
                </a:lnTo>
                <a:lnTo>
                  <a:pt x="1022229" y="1022229"/>
                </a:lnTo>
                <a:lnTo>
                  <a:pt x="0" y="1022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9" name="Freeform 49"/>
          <p:cNvSpPr/>
          <p:nvPr/>
        </p:nvSpPr>
        <p:spPr>
          <a:xfrm>
            <a:off x="7290776" y="3372667"/>
            <a:ext cx="1722624" cy="904377"/>
          </a:xfrm>
          <a:custGeom>
            <a:avLst/>
            <a:gdLst/>
            <a:ahLst/>
            <a:cxnLst/>
            <a:rect l="l" t="t" r="r" b="b"/>
            <a:pathLst>
              <a:path w="1722624" h="904377">
                <a:moveTo>
                  <a:pt x="0" y="0"/>
                </a:moveTo>
                <a:lnTo>
                  <a:pt x="1722623" y="0"/>
                </a:lnTo>
                <a:lnTo>
                  <a:pt x="1722623" y="904378"/>
                </a:lnTo>
                <a:lnTo>
                  <a:pt x="0" y="904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0" name="Freeform 50"/>
          <p:cNvSpPr/>
          <p:nvPr/>
        </p:nvSpPr>
        <p:spPr>
          <a:xfrm>
            <a:off x="7183521" y="4461862"/>
            <a:ext cx="2059254" cy="522857"/>
          </a:xfrm>
          <a:custGeom>
            <a:avLst/>
            <a:gdLst/>
            <a:ahLst/>
            <a:cxnLst/>
            <a:rect l="l" t="t" r="r" b="b"/>
            <a:pathLst>
              <a:path w="2059254" h="522857">
                <a:moveTo>
                  <a:pt x="0" y="0"/>
                </a:moveTo>
                <a:lnTo>
                  <a:pt x="2059254" y="0"/>
                </a:lnTo>
                <a:lnTo>
                  <a:pt x="2059254" y="522857"/>
                </a:lnTo>
                <a:lnTo>
                  <a:pt x="0" y="52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1" name="Freeform 51"/>
          <p:cNvSpPr/>
          <p:nvPr/>
        </p:nvSpPr>
        <p:spPr>
          <a:xfrm>
            <a:off x="8833136" y="5543736"/>
            <a:ext cx="930299" cy="930299"/>
          </a:xfrm>
          <a:custGeom>
            <a:avLst/>
            <a:gdLst/>
            <a:ahLst/>
            <a:cxnLst/>
            <a:rect l="l" t="t" r="r" b="b"/>
            <a:pathLst>
              <a:path w="930299" h="930299">
                <a:moveTo>
                  <a:pt x="0" y="0"/>
                </a:moveTo>
                <a:lnTo>
                  <a:pt x="930299" y="0"/>
                </a:lnTo>
                <a:lnTo>
                  <a:pt x="930299" y="930299"/>
                </a:lnTo>
                <a:lnTo>
                  <a:pt x="0" y="93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2" name="Freeform 52"/>
          <p:cNvSpPr/>
          <p:nvPr/>
        </p:nvSpPr>
        <p:spPr>
          <a:xfrm>
            <a:off x="10242124" y="3240210"/>
            <a:ext cx="808147" cy="808147"/>
          </a:xfrm>
          <a:custGeom>
            <a:avLst/>
            <a:gdLst/>
            <a:ahLst/>
            <a:cxnLst/>
            <a:rect l="l" t="t" r="r" b="b"/>
            <a:pathLst>
              <a:path w="808147" h="808147">
                <a:moveTo>
                  <a:pt x="0" y="0"/>
                </a:moveTo>
                <a:lnTo>
                  <a:pt x="808147" y="0"/>
                </a:lnTo>
                <a:lnTo>
                  <a:pt x="808147" y="808147"/>
                </a:lnTo>
                <a:lnTo>
                  <a:pt x="0" y="808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3" name="Freeform 53"/>
          <p:cNvSpPr/>
          <p:nvPr/>
        </p:nvSpPr>
        <p:spPr>
          <a:xfrm>
            <a:off x="10142359" y="4140472"/>
            <a:ext cx="1007678" cy="1086403"/>
          </a:xfrm>
          <a:custGeom>
            <a:avLst/>
            <a:gdLst/>
            <a:ahLst/>
            <a:cxnLst/>
            <a:rect l="l" t="t" r="r" b="b"/>
            <a:pathLst>
              <a:path w="1007678" h="1086403">
                <a:moveTo>
                  <a:pt x="0" y="0"/>
                </a:moveTo>
                <a:lnTo>
                  <a:pt x="1007678" y="0"/>
                </a:lnTo>
                <a:lnTo>
                  <a:pt x="1007678" y="1086403"/>
                </a:lnTo>
                <a:lnTo>
                  <a:pt x="0" y="1086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4" name="Freeform 54"/>
          <p:cNvSpPr/>
          <p:nvPr/>
        </p:nvSpPr>
        <p:spPr>
          <a:xfrm>
            <a:off x="12345511" y="3517386"/>
            <a:ext cx="1639406" cy="633989"/>
          </a:xfrm>
          <a:custGeom>
            <a:avLst/>
            <a:gdLst/>
            <a:ahLst/>
            <a:cxnLst/>
            <a:rect l="l" t="t" r="r" b="b"/>
            <a:pathLst>
              <a:path w="1639406" h="633989">
                <a:moveTo>
                  <a:pt x="0" y="0"/>
                </a:moveTo>
                <a:lnTo>
                  <a:pt x="1639406" y="0"/>
                </a:lnTo>
                <a:lnTo>
                  <a:pt x="1639406" y="633990"/>
                </a:lnTo>
                <a:lnTo>
                  <a:pt x="0" y="6339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55"/>
          <p:cNvSpPr/>
          <p:nvPr/>
        </p:nvSpPr>
        <p:spPr>
          <a:xfrm>
            <a:off x="13984917" y="3141187"/>
            <a:ext cx="953173" cy="1027639"/>
          </a:xfrm>
          <a:custGeom>
            <a:avLst/>
            <a:gdLst/>
            <a:ahLst/>
            <a:cxnLst/>
            <a:rect l="l" t="t" r="r" b="b"/>
            <a:pathLst>
              <a:path w="953173" h="1027639">
                <a:moveTo>
                  <a:pt x="0" y="0"/>
                </a:moveTo>
                <a:lnTo>
                  <a:pt x="953173" y="0"/>
                </a:lnTo>
                <a:lnTo>
                  <a:pt x="953173" y="1027639"/>
                </a:lnTo>
                <a:lnTo>
                  <a:pt x="0" y="1027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Freeform 56"/>
          <p:cNvSpPr/>
          <p:nvPr/>
        </p:nvSpPr>
        <p:spPr>
          <a:xfrm>
            <a:off x="12345511" y="4750349"/>
            <a:ext cx="1639406" cy="633989"/>
          </a:xfrm>
          <a:custGeom>
            <a:avLst/>
            <a:gdLst/>
            <a:ahLst/>
            <a:cxnLst/>
            <a:rect l="l" t="t" r="r" b="b"/>
            <a:pathLst>
              <a:path w="1639406" h="633989">
                <a:moveTo>
                  <a:pt x="0" y="0"/>
                </a:moveTo>
                <a:lnTo>
                  <a:pt x="1639406" y="0"/>
                </a:lnTo>
                <a:lnTo>
                  <a:pt x="1639406" y="633989"/>
                </a:lnTo>
                <a:lnTo>
                  <a:pt x="0" y="63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7" name="Freeform 57"/>
          <p:cNvSpPr/>
          <p:nvPr/>
        </p:nvSpPr>
        <p:spPr>
          <a:xfrm>
            <a:off x="12345511" y="5985883"/>
            <a:ext cx="1639406" cy="633989"/>
          </a:xfrm>
          <a:custGeom>
            <a:avLst/>
            <a:gdLst/>
            <a:ahLst/>
            <a:cxnLst/>
            <a:rect l="l" t="t" r="r" b="b"/>
            <a:pathLst>
              <a:path w="1639406" h="633989">
                <a:moveTo>
                  <a:pt x="0" y="0"/>
                </a:moveTo>
                <a:lnTo>
                  <a:pt x="1639406" y="0"/>
                </a:lnTo>
                <a:lnTo>
                  <a:pt x="1639406" y="633989"/>
                </a:lnTo>
                <a:lnTo>
                  <a:pt x="0" y="6339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Freeform 58"/>
          <p:cNvSpPr/>
          <p:nvPr/>
        </p:nvSpPr>
        <p:spPr>
          <a:xfrm>
            <a:off x="13984917" y="4378489"/>
            <a:ext cx="953173" cy="1027639"/>
          </a:xfrm>
          <a:custGeom>
            <a:avLst/>
            <a:gdLst/>
            <a:ahLst/>
            <a:cxnLst/>
            <a:rect l="l" t="t" r="r" b="b"/>
            <a:pathLst>
              <a:path w="953173" h="1027639">
                <a:moveTo>
                  <a:pt x="0" y="0"/>
                </a:moveTo>
                <a:lnTo>
                  <a:pt x="953173" y="0"/>
                </a:lnTo>
                <a:lnTo>
                  <a:pt x="953173" y="1027639"/>
                </a:lnTo>
                <a:lnTo>
                  <a:pt x="0" y="10276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9" name="Freeform 59"/>
          <p:cNvSpPr/>
          <p:nvPr/>
        </p:nvSpPr>
        <p:spPr>
          <a:xfrm>
            <a:off x="13984917" y="5606153"/>
            <a:ext cx="953173" cy="1027639"/>
          </a:xfrm>
          <a:custGeom>
            <a:avLst/>
            <a:gdLst/>
            <a:ahLst/>
            <a:cxnLst/>
            <a:rect l="l" t="t" r="r" b="b"/>
            <a:pathLst>
              <a:path w="953173" h="1027639">
                <a:moveTo>
                  <a:pt x="0" y="0"/>
                </a:moveTo>
                <a:lnTo>
                  <a:pt x="953173" y="0"/>
                </a:lnTo>
                <a:lnTo>
                  <a:pt x="953173" y="1027640"/>
                </a:lnTo>
                <a:lnTo>
                  <a:pt x="0" y="1027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0" name="Freeform 60"/>
          <p:cNvSpPr/>
          <p:nvPr/>
        </p:nvSpPr>
        <p:spPr>
          <a:xfrm>
            <a:off x="15193093" y="3174458"/>
            <a:ext cx="961097" cy="961097"/>
          </a:xfrm>
          <a:custGeom>
            <a:avLst/>
            <a:gdLst/>
            <a:ahLst/>
            <a:cxnLst/>
            <a:rect l="l" t="t" r="r" b="b"/>
            <a:pathLst>
              <a:path w="961097" h="961097">
                <a:moveTo>
                  <a:pt x="0" y="0"/>
                </a:moveTo>
                <a:lnTo>
                  <a:pt x="961097" y="0"/>
                </a:lnTo>
                <a:lnTo>
                  <a:pt x="961097" y="961097"/>
                </a:lnTo>
                <a:lnTo>
                  <a:pt x="0" y="96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1" name="Freeform 61"/>
          <p:cNvSpPr/>
          <p:nvPr/>
        </p:nvSpPr>
        <p:spPr>
          <a:xfrm>
            <a:off x="15193093" y="4379973"/>
            <a:ext cx="961097" cy="961097"/>
          </a:xfrm>
          <a:custGeom>
            <a:avLst/>
            <a:gdLst/>
            <a:ahLst/>
            <a:cxnLst/>
            <a:rect l="l" t="t" r="r" b="b"/>
            <a:pathLst>
              <a:path w="961097" h="961097">
                <a:moveTo>
                  <a:pt x="0" y="0"/>
                </a:moveTo>
                <a:lnTo>
                  <a:pt x="961097" y="0"/>
                </a:lnTo>
                <a:lnTo>
                  <a:pt x="961097" y="961097"/>
                </a:lnTo>
                <a:lnTo>
                  <a:pt x="0" y="961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2" name="Freeform 62"/>
          <p:cNvSpPr/>
          <p:nvPr/>
        </p:nvSpPr>
        <p:spPr>
          <a:xfrm>
            <a:off x="15193093" y="5606153"/>
            <a:ext cx="961097" cy="961097"/>
          </a:xfrm>
          <a:custGeom>
            <a:avLst/>
            <a:gdLst/>
            <a:ahLst/>
            <a:cxnLst/>
            <a:rect l="l" t="t" r="r" b="b"/>
            <a:pathLst>
              <a:path w="961097" h="961097">
                <a:moveTo>
                  <a:pt x="0" y="0"/>
                </a:moveTo>
                <a:lnTo>
                  <a:pt x="961097" y="0"/>
                </a:lnTo>
                <a:lnTo>
                  <a:pt x="961097" y="961098"/>
                </a:lnTo>
                <a:lnTo>
                  <a:pt x="0" y="961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3" name="Freeform 63"/>
          <p:cNvSpPr/>
          <p:nvPr/>
        </p:nvSpPr>
        <p:spPr>
          <a:xfrm>
            <a:off x="3379833" y="5152551"/>
            <a:ext cx="983317" cy="934151"/>
          </a:xfrm>
          <a:custGeom>
            <a:avLst/>
            <a:gdLst/>
            <a:ahLst/>
            <a:cxnLst/>
            <a:rect l="l" t="t" r="r" b="b"/>
            <a:pathLst>
              <a:path w="983317" h="934151">
                <a:moveTo>
                  <a:pt x="0" y="0"/>
                </a:moveTo>
                <a:lnTo>
                  <a:pt x="983317" y="0"/>
                </a:lnTo>
                <a:lnTo>
                  <a:pt x="983317" y="934151"/>
                </a:lnTo>
                <a:lnTo>
                  <a:pt x="0" y="9341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4" name="Freeform 64"/>
          <p:cNvSpPr/>
          <p:nvPr/>
        </p:nvSpPr>
        <p:spPr>
          <a:xfrm>
            <a:off x="9367273" y="3536230"/>
            <a:ext cx="611005" cy="1136470"/>
          </a:xfrm>
          <a:custGeom>
            <a:avLst/>
            <a:gdLst/>
            <a:ahLst/>
            <a:cxnLst/>
            <a:rect l="l" t="t" r="r" b="b"/>
            <a:pathLst>
              <a:path w="611005" h="1136470">
                <a:moveTo>
                  <a:pt x="0" y="0"/>
                </a:moveTo>
                <a:lnTo>
                  <a:pt x="611005" y="0"/>
                </a:lnTo>
                <a:lnTo>
                  <a:pt x="611005" y="1136469"/>
                </a:lnTo>
                <a:lnTo>
                  <a:pt x="0" y="1136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5" name="Freeform 65"/>
          <p:cNvSpPr/>
          <p:nvPr/>
        </p:nvSpPr>
        <p:spPr>
          <a:xfrm>
            <a:off x="7397761" y="5578333"/>
            <a:ext cx="870898" cy="975406"/>
          </a:xfrm>
          <a:custGeom>
            <a:avLst/>
            <a:gdLst/>
            <a:ahLst/>
            <a:cxnLst/>
            <a:rect l="l" t="t" r="r" b="b"/>
            <a:pathLst>
              <a:path w="870898" h="975406">
                <a:moveTo>
                  <a:pt x="0" y="0"/>
                </a:moveTo>
                <a:lnTo>
                  <a:pt x="870898" y="0"/>
                </a:lnTo>
                <a:lnTo>
                  <a:pt x="870898" y="975406"/>
                </a:lnTo>
                <a:lnTo>
                  <a:pt x="0" y="9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6" name="Freeform 66"/>
          <p:cNvSpPr/>
          <p:nvPr/>
        </p:nvSpPr>
        <p:spPr>
          <a:xfrm>
            <a:off x="10122590" y="5482157"/>
            <a:ext cx="1007678" cy="1086403"/>
          </a:xfrm>
          <a:custGeom>
            <a:avLst/>
            <a:gdLst/>
            <a:ahLst/>
            <a:cxnLst/>
            <a:rect l="l" t="t" r="r" b="b"/>
            <a:pathLst>
              <a:path w="1007678" h="1086403">
                <a:moveTo>
                  <a:pt x="0" y="0"/>
                </a:moveTo>
                <a:lnTo>
                  <a:pt x="1007678" y="0"/>
                </a:lnTo>
                <a:lnTo>
                  <a:pt x="1007678" y="1086403"/>
                </a:lnTo>
                <a:lnTo>
                  <a:pt x="0" y="1086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7" name="Freeform 67"/>
          <p:cNvSpPr/>
          <p:nvPr/>
        </p:nvSpPr>
        <p:spPr>
          <a:xfrm>
            <a:off x="4620325" y="5152551"/>
            <a:ext cx="1007678" cy="1086403"/>
          </a:xfrm>
          <a:custGeom>
            <a:avLst/>
            <a:gdLst/>
            <a:ahLst/>
            <a:cxnLst/>
            <a:rect l="l" t="t" r="r" b="b"/>
            <a:pathLst>
              <a:path w="1007678" h="1086403">
                <a:moveTo>
                  <a:pt x="0" y="0"/>
                </a:moveTo>
                <a:lnTo>
                  <a:pt x="1007678" y="0"/>
                </a:lnTo>
                <a:lnTo>
                  <a:pt x="1007678" y="1086403"/>
                </a:lnTo>
                <a:lnTo>
                  <a:pt x="0" y="1086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8" name="TextBox 68"/>
          <p:cNvSpPr txBox="1"/>
          <p:nvPr/>
        </p:nvSpPr>
        <p:spPr>
          <a:xfrm>
            <a:off x="11789504" y="9887420"/>
            <a:ext cx="3403589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99"/>
              </a:lnSpc>
              <a:spcBef>
                <a:spcPct val="0"/>
              </a:spcBef>
            </a:pPr>
            <a:r>
              <a:rPr lang="en-US" sz="1199" spc="-116">
                <a:solidFill>
                  <a:srgbClr val="E8E8E8"/>
                </a:solidFill>
                <a:latin typeface="윤고딕"/>
                <a:ea typeface="윤고딕"/>
                <a:cs typeface="윤고딕"/>
                <a:sym typeface="윤고딕"/>
              </a:rPr>
              <a:t>골프장•하나은행 연계 플랫폼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HANA BIRDIE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094220" y="354435"/>
            <a:ext cx="4568651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08485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아키텍처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03287" y="498027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05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688231" y="2581538"/>
            <a:ext cx="139109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Front-End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130859" y="2581538"/>
            <a:ext cx="1306116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Back-End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2399685" y="2581538"/>
            <a:ext cx="478115" cy="412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345511" y="3098258"/>
            <a:ext cx="953173" cy="351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19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하나버디</a:t>
            </a:r>
            <a:endParaRPr lang="en-US" sz="19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12345511" y="4332519"/>
            <a:ext cx="961097" cy="351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19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하나은행</a:t>
            </a:r>
            <a:endParaRPr lang="en-US" sz="19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12345511" y="5520428"/>
            <a:ext cx="961097" cy="351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19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하나보험</a:t>
            </a:r>
            <a:endParaRPr lang="en-US" sz="19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5200893" y="7930361"/>
            <a:ext cx="1049982" cy="41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외부 API</a:t>
            </a:r>
          </a:p>
        </p:txBody>
      </p:sp>
      <p:sp>
        <p:nvSpPr>
          <p:cNvPr id="79" name="Freeform 79"/>
          <p:cNvSpPr/>
          <p:nvPr/>
        </p:nvSpPr>
        <p:spPr>
          <a:xfrm>
            <a:off x="6953662" y="8035052"/>
            <a:ext cx="959746" cy="959746"/>
          </a:xfrm>
          <a:custGeom>
            <a:avLst/>
            <a:gdLst/>
            <a:ahLst/>
            <a:cxnLst/>
            <a:rect l="l" t="t" r="r" b="b"/>
            <a:pathLst>
              <a:path w="959746" h="959746">
                <a:moveTo>
                  <a:pt x="0" y="0"/>
                </a:moveTo>
                <a:lnTo>
                  <a:pt x="959745" y="0"/>
                </a:lnTo>
                <a:lnTo>
                  <a:pt x="959745" y="959746"/>
                </a:lnTo>
                <a:lnTo>
                  <a:pt x="0" y="9597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80" name="Group 80"/>
          <p:cNvGrpSpPr/>
          <p:nvPr/>
        </p:nvGrpSpPr>
        <p:grpSpPr>
          <a:xfrm>
            <a:off x="11056339" y="8066235"/>
            <a:ext cx="1440461" cy="1039665"/>
            <a:chOff x="-1" y="41577"/>
            <a:chExt cx="1920615" cy="1386220"/>
          </a:xfrm>
        </p:grpSpPr>
        <p:sp>
          <p:nvSpPr>
            <p:cNvPr id="81" name="Freeform 81"/>
            <p:cNvSpPr/>
            <p:nvPr/>
          </p:nvSpPr>
          <p:spPr>
            <a:xfrm>
              <a:off x="201756" y="41577"/>
              <a:ext cx="1414058" cy="979820"/>
            </a:xfrm>
            <a:custGeom>
              <a:avLst/>
              <a:gdLst/>
              <a:ahLst/>
              <a:cxnLst/>
              <a:rect l="l" t="t" r="r" b="b"/>
              <a:pathLst>
                <a:path w="1414058" h="979820">
                  <a:moveTo>
                    <a:pt x="0" y="0"/>
                  </a:moveTo>
                  <a:lnTo>
                    <a:pt x="1414058" y="0"/>
                  </a:lnTo>
                  <a:lnTo>
                    <a:pt x="1414058" y="979820"/>
                  </a:lnTo>
                  <a:lnTo>
                    <a:pt x="0" y="979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-1" y="1022045"/>
              <a:ext cx="1920615" cy="4057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7"/>
                </a:lnSpc>
                <a:spcBef>
                  <a:spcPct val="0"/>
                </a:spcBef>
              </a:pPr>
              <a:r>
                <a:rPr lang="en-US" sz="162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MeteoSource</a:t>
              </a:r>
              <a:endParaRPr lang="en-US" sz="1629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8721844" y="8136189"/>
            <a:ext cx="1641356" cy="965081"/>
            <a:chOff x="107293" y="-32985"/>
            <a:chExt cx="2188474" cy="1286776"/>
          </a:xfrm>
        </p:grpSpPr>
        <p:sp>
          <p:nvSpPr>
            <p:cNvPr id="84" name="Freeform 84"/>
            <p:cNvSpPr/>
            <p:nvPr/>
          </p:nvSpPr>
          <p:spPr>
            <a:xfrm>
              <a:off x="107293" y="-32985"/>
              <a:ext cx="2188474" cy="886549"/>
            </a:xfrm>
            <a:custGeom>
              <a:avLst/>
              <a:gdLst/>
              <a:ahLst/>
              <a:cxnLst/>
              <a:rect l="l" t="t" r="r" b="b"/>
              <a:pathLst>
                <a:path w="2188474" h="886549">
                  <a:moveTo>
                    <a:pt x="0" y="0"/>
                  </a:moveTo>
                  <a:lnTo>
                    <a:pt x="2188474" y="0"/>
                  </a:lnTo>
                  <a:lnTo>
                    <a:pt x="2188474" y="886549"/>
                  </a:lnTo>
                  <a:lnTo>
                    <a:pt x="0" y="886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55437" y="862917"/>
              <a:ext cx="2140330" cy="390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7"/>
                </a:lnSpc>
                <a:spcBef>
                  <a:spcPct val="0"/>
                </a:spcBef>
              </a:pPr>
              <a:r>
                <a:rPr lang="en-US" sz="1629" b="1" dirty="0" err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기상청</a:t>
              </a:r>
              <a:r>
                <a:rPr lang="en-US" sz="1629" b="1" dirty="0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OPEN API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 rot="-10800000">
            <a:off x="9298286" y="6684521"/>
            <a:ext cx="465149" cy="1403529"/>
            <a:chOff x="0" y="0"/>
            <a:chExt cx="620199" cy="1871372"/>
          </a:xfrm>
        </p:grpSpPr>
        <p:grpSp>
          <p:nvGrpSpPr>
            <p:cNvPr id="87" name="Group 87"/>
            <p:cNvGrpSpPr/>
            <p:nvPr/>
          </p:nvGrpSpPr>
          <p:grpSpPr>
            <a:xfrm rot="5400000">
              <a:off x="-517248" y="733924"/>
              <a:ext cx="1654696" cy="620199"/>
              <a:chOff x="0" y="0"/>
              <a:chExt cx="1476997" cy="553596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476997" cy="553596"/>
              </a:xfrm>
              <a:custGeom>
                <a:avLst/>
                <a:gdLst/>
                <a:ahLst/>
                <a:cxnLst/>
                <a:rect l="l" t="t" r="r" b="b"/>
                <a:pathLst>
                  <a:path w="1476997" h="553596">
                    <a:moveTo>
                      <a:pt x="1476997" y="276798"/>
                    </a:moveTo>
                    <a:lnTo>
                      <a:pt x="1070597" y="0"/>
                    </a:lnTo>
                    <a:lnTo>
                      <a:pt x="1070597" y="203200"/>
                    </a:lnTo>
                    <a:lnTo>
                      <a:pt x="0" y="203200"/>
                    </a:lnTo>
                    <a:lnTo>
                      <a:pt x="0" y="350396"/>
                    </a:lnTo>
                    <a:lnTo>
                      <a:pt x="1070597" y="350396"/>
                    </a:lnTo>
                    <a:lnTo>
                      <a:pt x="1070597" y="553596"/>
                    </a:lnTo>
                    <a:lnTo>
                      <a:pt x="1476997" y="276798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0" y="136525"/>
                <a:ext cx="1375397" cy="213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90" name="Group 90"/>
            <p:cNvGrpSpPr/>
            <p:nvPr/>
          </p:nvGrpSpPr>
          <p:grpSpPr>
            <a:xfrm rot="-5400000">
              <a:off x="-517248" y="517248"/>
              <a:ext cx="1654696" cy="620199"/>
              <a:chOff x="0" y="0"/>
              <a:chExt cx="1476997" cy="553596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0" y="0"/>
                <a:ext cx="1476997" cy="553596"/>
              </a:xfrm>
              <a:custGeom>
                <a:avLst/>
                <a:gdLst/>
                <a:ahLst/>
                <a:cxnLst/>
                <a:rect l="l" t="t" r="r" b="b"/>
                <a:pathLst>
                  <a:path w="1476997" h="553596">
                    <a:moveTo>
                      <a:pt x="1476997" y="276798"/>
                    </a:moveTo>
                    <a:lnTo>
                      <a:pt x="1070597" y="0"/>
                    </a:lnTo>
                    <a:lnTo>
                      <a:pt x="1070597" y="203200"/>
                    </a:lnTo>
                    <a:lnTo>
                      <a:pt x="0" y="203200"/>
                    </a:lnTo>
                    <a:lnTo>
                      <a:pt x="0" y="350396"/>
                    </a:lnTo>
                    <a:lnTo>
                      <a:pt x="1070597" y="350396"/>
                    </a:lnTo>
                    <a:lnTo>
                      <a:pt x="1070597" y="553596"/>
                    </a:lnTo>
                    <a:lnTo>
                      <a:pt x="1476997" y="276798"/>
                    </a:lnTo>
                    <a:close/>
                  </a:path>
                </a:pathLst>
              </a:custGeom>
              <a:solidFill>
                <a:srgbClr val="008485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2" name="TextBox 92"/>
              <p:cNvSpPr txBox="1"/>
              <p:nvPr/>
            </p:nvSpPr>
            <p:spPr>
              <a:xfrm>
                <a:off x="0" y="136525"/>
                <a:ext cx="1375397" cy="213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326</Words>
  <Application>Microsoft Macintosh PowerPoint</Application>
  <PresentationFormat>사용자 지정</PresentationFormat>
  <Paragraphs>104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네모고딕 Medium</vt:lpstr>
      <vt:lpstr>윤고딕</vt:lpstr>
      <vt:lpstr>Source Han Sans KR</vt:lpstr>
      <vt:lpstr>Arial</vt:lpstr>
      <vt:lpstr>Source Han Sans KR Bold</vt:lpstr>
      <vt:lpstr>Open Sans Bold Italics</vt:lpstr>
      <vt:lpstr>윤고딕 Bold</vt:lpstr>
      <vt:lpstr>Calibri</vt:lpstr>
      <vt:lpstr>네모고딕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하금티 - 하나버디</dc:title>
  <cp:lastModifiedBy>백지환</cp:lastModifiedBy>
  <cp:revision>6</cp:revision>
  <dcterms:created xsi:type="dcterms:W3CDTF">2006-08-16T00:00:00Z</dcterms:created>
  <dcterms:modified xsi:type="dcterms:W3CDTF">2024-10-12T15:13:44Z</dcterms:modified>
  <dc:identifier>DAGRuv0CksM</dc:identifier>
</cp:coreProperties>
</file>